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4" r:id="rId17"/>
    <p:sldId id="285" r:id="rId18"/>
    <p:sldId id="286" r:id="rId19"/>
    <p:sldId id="287" r:id="rId20"/>
    <p:sldId id="288" r:id="rId21"/>
    <p:sldId id="289"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5143500" type="screen16x9"/>
  <p:notesSz cx="6858000" cy="9144000"/>
  <p:embeddedFontLst>
    <p:embeddedFont>
      <p:font typeface="Candara" panose="020E0502030303020204" pitchFamily="34" charset="0"/>
      <p:regular r:id="rId37"/>
      <p:bold r:id="rId38"/>
      <p:italic r:id="rId39"/>
      <p:boldItalic r:id="rId40"/>
    </p:embeddedFont>
    <p:embeddedFont>
      <p:font typeface="Maven Pro" panose="020B0604020202020204" charset="-94"/>
      <p:regular r:id="rId41"/>
      <p:bold r:id="rId42"/>
    </p:embeddedFont>
    <p:embeddedFont>
      <p:font typeface="Nunito" pitchFamily="2" charset="-94"/>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011917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185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e0ed885b59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e0ed885b5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446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e0ed885b59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e0ed885b59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I will talk about how paid advertising can be a powerful tool for our new automotive brand. This advertising model includes different formats such as PPC (Pay-Per-Click), display ads and social media ads. We chose PPC as our primary strategy.</a:t>
            </a:r>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781926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e0ed885b59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e0ed885b59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484F5C"/>
                </a:solidFill>
                <a:highlight>
                  <a:srgbClr val="FFFFFF"/>
                </a:highlight>
              </a:rPr>
              <a:t>(son maddeden sonra)That is why automotive PPC advertising is a powerful tool our brand.</a:t>
            </a:r>
            <a:endParaRPr/>
          </a:p>
        </p:txBody>
      </p:sp>
    </p:spTree>
    <p:extLst>
      <p:ext uri="{BB962C8B-B14F-4D97-AF65-F5344CB8AC3E}">
        <p14:creationId xmlns:p14="http://schemas.microsoft.com/office/powerpoint/2010/main" val="278813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e0ed885b59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e0ed885b59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20F14"/>
                </a:solidFill>
              </a:rPr>
              <a:t>(maddeden sonra)So paid search strategy on Google Ads is our priority.</a:t>
            </a:r>
            <a:endParaRPr/>
          </a:p>
        </p:txBody>
      </p:sp>
    </p:spTree>
    <p:extLst>
      <p:ext uri="{BB962C8B-B14F-4D97-AF65-F5344CB8AC3E}">
        <p14:creationId xmlns:p14="http://schemas.microsoft.com/office/powerpoint/2010/main" val="2880340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e0ed885b59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e0ed885b59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use SimilarWeb to track traffic</a:t>
            </a:r>
            <a:endParaRPr/>
          </a:p>
        </p:txBody>
      </p:sp>
    </p:spTree>
    <p:extLst>
      <p:ext uri="{BB962C8B-B14F-4D97-AF65-F5344CB8AC3E}">
        <p14:creationId xmlns:p14="http://schemas.microsoft.com/office/powerpoint/2010/main" val="3888215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e0ed885b59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e0ed885b59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PPC advertising allows our brand to reach a wide audience by placing ads at the top of search engine results.</a:t>
            </a:r>
            <a:endParaRPr/>
          </a:p>
          <a:p>
            <a:pPr marL="0" lvl="0" indent="0" algn="l" rtl="0">
              <a:spcBef>
                <a:spcPts val="0"/>
              </a:spcBef>
              <a:spcAft>
                <a:spcPts val="0"/>
              </a:spcAft>
              <a:buNone/>
            </a:pPr>
            <a:r>
              <a:rPr lang="en"/>
              <a:t>PPC allows brand to display their ads to specific groups of people based on their age, location, and interests; which makes them more likely to buy something</a:t>
            </a:r>
            <a:endParaRPr/>
          </a:p>
          <a:p>
            <a:pPr marL="0" lvl="0" indent="0" algn="l" rtl="0">
              <a:spcBef>
                <a:spcPts val="0"/>
              </a:spcBef>
              <a:spcAft>
                <a:spcPts val="0"/>
              </a:spcAft>
              <a:buNone/>
            </a:pPr>
            <a:r>
              <a:rPr lang="en"/>
              <a:t>This model allows us to pay only when someone clicks on our ad and allows us to manage the budget</a:t>
            </a:r>
            <a:endParaRPr/>
          </a:p>
          <a:p>
            <a:pPr marL="0" lvl="0" indent="0" algn="l" rtl="0">
              <a:spcBef>
                <a:spcPts val="0"/>
              </a:spcBef>
              <a:spcAft>
                <a:spcPts val="0"/>
              </a:spcAft>
              <a:buNone/>
            </a:pPr>
            <a:r>
              <a:rPr lang="en"/>
              <a:t>PPC ads appear above organic search results and help the brand stand out from competitors and attract more clicks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87417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e0ed885b59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e0ed885b59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I will talk about how paid advertising can be a powerful tool for our new automotive brand. This advertising model includes different formats such as PPC (Pay-Per-Click), display ads and social media ads. We chose PPC as our primary strategy.</a:t>
            </a:r>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8339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e0ed885b59_6_1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e0ed885b59_6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234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e0ed885b59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e0ed885b59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465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e0ed885b59_6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e0ed885b59_6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chose this strategy because It is a strategy that has proven successful for a few auto brands.</a:t>
            </a:r>
            <a:endParaRPr sz="1800"/>
          </a:p>
        </p:txBody>
      </p:sp>
    </p:spTree>
    <p:extLst>
      <p:ext uri="{BB962C8B-B14F-4D97-AF65-F5344CB8AC3E}">
        <p14:creationId xmlns:p14="http://schemas.microsoft.com/office/powerpoint/2010/main" val="128026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0ed885b59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e0ed885b59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222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e0ed885b59_6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e0ed885b59_6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 is a travel series that follows photographers' adventures during driving their Land Rovers at beautiful places like China and the mountains of Colorado and Alaska. On Instagram, where it promotes its stories, it has 8 million fans, with thousands of engagements on every post. That's why we decided to start with a few short films starring our vehicles and distribute them on social media.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92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e0ed885b59_6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e0ed885b59_6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Porsche use the hashtag #PorscheMoment to encourage its fans to share posts. On Instagram more than 600,000 people have used the hashtag.</a:t>
            </a:r>
            <a:endParaRPr/>
          </a:p>
        </p:txBody>
      </p:sp>
    </p:spTree>
    <p:extLst>
      <p:ext uri="{BB962C8B-B14F-4D97-AF65-F5344CB8AC3E}">
        <p14:creationId xmlns:p14="http://schemas.microsoft.com/office/powerpoint/2010/main" val="222852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e0ed885b59_6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e0ed885b59_6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Mazda is another company that uses a similar tactic by encouraging Miata users to post photos using the hashtag #MiataMonday </a:t>
            </a:r>
            <a:endParaRPr/>
          </a:p>
        </p:txBody>
      </p:sp>
    </p:spTree>
    <p:extLst>
      <p:ext uri="{BB962C8B-B14F-4D97-AF65-F5344CB8AC3E}">
        <p14:creationId xmlns:p14="http://schemas.microsoft.com/office/powerpoint/2010/main" val="28444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e0ed885b59_6_1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e0ed885b59_6_1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394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e0ed885b59_6_1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e0ed885b59_6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thought  that email marketing should be an important part of our brand</a:t>
            </a:r>
            <a:endParaRPr/>
          </a:p>
        </p:txBody>
      </p:sp>
    </p:spTree>
    <p:extLst>
      <p:ext uri="{BB962C8B-B14F-4D97-AF65-F5344CB8AC3E}">
        <p14:creationId xmlns:p14="http://schemas.microsoft.com/office/powerpoint/2010/main" val="48288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e0ed885b59_6_1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e0ed885b59_6_1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analytics tools such as Google Analytics to understand demographic information so we can create particular types of email content based on these information</a:t>
            </a:r>
            <a:endParaRPr/>
          </a:p>
        </p:txBody>
      </p:sp>
    </p:spTree>
    <p:extLst>
      <p:ext uri="{BB962C8B-B14F-4D97-AF65-F5344CB8AC3E}">
        <p14:creationId xmlns:p14="http://schemas.microsoft.com/office/powerpoint/2010/main" val="3519940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e0ed885b59_6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e0ed885b59_6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83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e0ed885b59_6_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e0ed885b59_6_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email is a good example of personalization and strong email marketing communication.</a:t>
            </a:r>
            <a:endParaRPr/>
          </a:p>
        </p:txBody>
      </p:sp>
    </p:spTree>
    <p:extLst>
      <p:ext uri="{BB962C8B-B14F-4D97-AF65-F5344CB8AC3E}">
        <p14:creationId xmlns:p14="http://schemas.microsoft.com/office/powerpoint/2010/main" val="3595889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e0ed885b59_6_1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e0ed885b59_6_1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844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e0ed885b59_6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e0ed885b59_6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65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e0ed885b5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e0ed885b5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9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e0ed885b59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e0ed885b59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775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e0ed885b59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e0ed885b59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We're diving into the crucial area of Search Engine Optimization, or SEO. Think of SEO as the rocket fuel that propels your website to the top of search engine results pages, driving organic traffic and attracting your ideal customers.</a:t>
            </a:r>
            <a:endParaRPr/>
          </a:p>
        </p:txBody>
      </p:sp>
    </p:spTree>
    <p:extLst>
      <p:ext uri="{BB962C8B-B14F-4D97-AF65-F5344CB8AC3E}">
        <p14:creationId xmlns:p14="http://schemas.microsoft.com/office/powerpoint/2010/main" val="42861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e0ed885b59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e0ed885b59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first step is thorough keyword research. We'll use powerful tools like Ahrefs and SEMrush to identify keywords with high search volume and manageable competition. This ensures we're targeting the right audience with the right terms.</a:t>
            </a:r>
            <a:endParaRPr dirty="0"/>
          </a:p>
        </p:txBody>
      </p:sp>
    </p:spTree>
    <p:extLst>
      <p:ext uri="{BB962C8B-B14F-4D97-AF65-F5344CB8AC3E}">
        <p14:creationId xmlns:p14="http://schemas.microsoft.com/office/powerpoint/2010/main" val="2748977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e0ed885b59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e0ed885b59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we'll optimize your website's content for search engines. This includes crafting compelling title tags and meta descriptions, structuring your content with header tags, and naturally integrating relevant keywords throughout your pages.</a:t>
            </a:r>
            <a:endParaRPr dirty="0"/>
          </a:p>
        </p:txBody>
      </p:sp>
    </p:spTree>
    <p:extLst>
      <p:ext uri="{BB962C8B-B14F-4D97-AF65-F5344CB8AC3E}">
        <p14:creationId xmlns:p14="http://schemas.microsoft.com/office/powerpoint/2010/main" val="3903825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e0ed885b59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e0ed885b59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SEO is about ensuring your website is built for optimal search engine crawling and indexing. We'll focus on clean URL structure, XML sitemap submission, robots.txt optimization, and mobile-first indexing.</a:t>
            </a:r>
            <a:endParaRPr dirty="0"/>
          </a:p>
        </p:txBody>
      </p:sp>
    </p:spTree>
    <p:extLst>
      <p:ext uri="{BB962C8B-B14F-4D97-AF65-F5344CB8AC3E}">
        <p14:creationId xmlns:p14="http://schemas.microsoft.com/office/powerpoint/2010/main" val="3424447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e0ed885b59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e0ed885b59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content strategy is about creating high-quality, original, and valuable content that attracts and engages your target audience. We'll maintain an active blog, incorporate relevant keywords naturally, and ensure our content is informative and engaging.</a:t>
            </a:r>
            <a:endParaRPr dirty="0"/>
          </a:p>
        </p:txBody>
      </p:sp>
    </p:spTree>
    <p:extLst>
      <p:ext uri="{BB962C8B-B14F-4D97-AF65-F5344CB8AC3E}">
        <p14:creationId xmlns:p14="http://schemas.microsoft.com/office/powerpoint/2010/main" val="3487084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HBY Auto</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E-marketing strategy</a:t>
            </a:r>
            <a:endParaRPr/>
          </a:p>
        </p:txBody>
      </p:sp>
      <p:sp>
        <p:nvSpPr>
          <p:cNvPr id="2" name="TextBox 1">
            <a:extLst>
              <a:ext uri="{FF2B5EF4-FFF2-40B4-BE49-F238E27FC236}">
                <a16:creationId xmlns:a16="http://schemas.microsoft.com/office/drawing/2014/main" id="{8BE2D8E4-04BC-3E6B-BD50-34BE765D0A52}"/>
              </a:ext>
            </a:extLst>
          </p:cNvPr>
          <p:cNvSpPr txBox="1"/>
          <p:nvPr/>
        </p:nvSpPr>
        <p:spPr>
          <a:xfrm>
            <a:off x="6441142" y="4072411"/>
            <a:ext cx="2345514" cy="954107"/>
          </a:xfrm>
          <a:prstGeom prst="rect">
            <a:avLst/>
          </a:prstGeom>
          <a:noFill/>
        </p:spPr>
        <p:txBody>
          <a:bodyPr wrap="none" rtlCol="0">
            <a:spAutoFit/>
          </a:bodyPr>
          <a:lstStyle/>
          <a:p>
            <a:r>
              <a:rPr lang="tr-TR" i="1" dirty="0">
                <a:solidFill>
                  <a:schemeClr val="bg1"/>
                </a:solidFill>
                <a:latin typeface="Candara" panose="020E0502030303020204" pitchFamily="34" charset="0"/>
              </a:rPr>
              <a:t>YUSUF SASMAZ – 231ADM069</a:t>
            </a:r>
          </a:p>
          <a:p>
            <a:r>
              <a:rPr lang="tr-TR" i="1" dirty="0">
                <a:solidFill>
                  <a:schemeClr val="bg1"/>
                </a:solidFill>
                <a:latin typeface="Candara" panose="020E0502030303020204" pitchFamily="34" charset="0"/>
              </a:rPr>
              <a:t>HASAN CAN – 221ADM113</a:t>
            </a:r>
          </a:p>
          <a:p>
            <a:r>
              <a:rPr lang="tr-TR" i="1" dirty="0">
                <a:solidFill>
                  <a:schemeClr val="bg1"/>
                </a:solidFill>
                <a:latin typeface="Candara" panose="020E0502030303020204" pitchFamily="34" charset="0"/>
              </a:rPr>
              <a:t>BURAK CAKA - 221ADM112</a:t>
            </a:r>
          </a:p>
          <a:p>
            <a:r>
              <a:rPr lang="tr-TR" i="1" dirty="0">
                <a:solidFill>
                  <a:schemeClr val="bg1"/>
                </a:solidFill>
                <a:latin typeface="Candara" panose="020E0502030303020204" pitchFamily="34" charset="0"/>
              </a:rPr>
              <a:t>VEPA TULIYEV- 231ADM200</a:t>
            </a:r>
            <a:endParaRPr lang="en-US" i="1" dirty="0">
              <a:solidFill>
                <a:schemeClr val="bg1"/>
              </a:solidFill>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Link Building</a:t>
            </a:r>
            <a:endParaRPr dirty="0"/>
          </a:p>
        </p:txBody>
      </p:sp>
      <p:sp>
        <p:nvSpPr>
          <p:cNvPr id="344" name="Google Shape;344;p22"/>
          <p:cNvSpPr txBox="1">
            <a:spLocks noGrp="1"/>
          </p:cNvSpPr>
          <p:nvPr>
            <p:ph type="body" idx="1"/>
          </p:nvPr>
        </p:nvSpPr>
        <p:spPr>
          <a:xfrm>
            <a:off x="3393825" y="1384050"/>
            <a:ext cx="5378100" cy="11877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Acquire high-quality backlinks from reputable sources</a:t>
            </a:r>
            <a:endParaRPr dirty="0"/>
          </a:p>
          <a:p>
            <a:pPr marL="457200" lvl="0" indent="-311150" algn="l" rtl="0">
              <a:spcBef>
                <a:spcPts val="0"/>
              </a:spcBef>
              <a:spcAft>
                <a:spcPts val="0"/>
              </a:spcAft>
              <a:buSzPts val="1300"/>
              <a:buChar char="●"/>
            </a:pPr>
            <a:r>
              <a:rPr lang="en" dirty="0"/>
              <a:t>Utilize guest blogging, broken link building, and resource page link building</a:t>
            </a:r>
            <a:endParaRPr dirty="0"/>
          </a:p>
          <a:p>
            <a:pPr marL="457200" lvl="0" indent="-311150" algn="l" rtl="0">
              <a:spcBef>
                <a:spcPts val="0"/>
              </a:spcBef>
              <a:spcAft>
                <a:spcPts val="0"/>
              </a:spcAft>
              <a:buSzPts val="1300"/>
              <a:buChar char="●"/>
            </a:pPr>
            <a:r>
              <a:rPr lang="en" dirty="0"/>
              <a:t>Build relationships with industry influencers and publications</a:t>
            </a:r>
            <a:endParaRPr dirty="0"/>
          </a:p>
        </p:txBody>
      </p:sp>
      <p:pic>
        <p:nvPicPr>
          <p:cNvPr id="345" name="Google Shape;345;p22"/>
          <p:cNvPicPr preferRelativeResize="0"/>
          <p:nvPr/>
        </p:nvPicPr>
        <p:blipFill>
          <a:blip r:embed="rId3">
            <a:alphaModFix/>
          </a:blip>
          <a:stretch>
            <a:fillRect/>
          </a:stretch>
        </p:blipFill>
        <p:spPr>
          <a:xfrm>
            <a:off x="253400" y="2571750"/>
            <a:ext cx="4026821" cy="2266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3"/>
          <p:cNvSpPr txBox="1">
            <a:spLocks noGrp="1"/>
          </p:cNvSpPr>
          <p:nvPr>
            <p:ph type="ctrTitle"/>
          </p:nvPr>
        </p:nvSpPr>
        <p:spPr>
          <a:xfrm>
            <a:off x="172233" y="1058450"/>
            <a:ext cx="8520600" cy="205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a:latin typeface="Arial"/>
                <a:ea typeface="Arial"/>
                <a:cs typeface="Arial"/>
                <a:sym typeface="Arial"/>
              </a:rPr>
              <a:t> Paid Advertisements </a:t>
            </a:r>
            <a:endParaRPr sz="30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500" b="1">
                <a:solidFill>
                  <a:srgbClr val="1B1642"/>
                </a:solidFill>
                <a:highlight>
                  <a:srgbClr val="FFFFFF"/>
                </a:highlight>
                <a:latin typeface="Times New Roman"/>
                <a:ea typeface="Times New Roman"/>
                <a:cs typeface="Times New Roman"/>
                <a:sym typeface="Times New Roman"/>
              </a:rPr>
              <a:t>  PPC Advertising</a:t>
            </a:r>
            <a:endParaRPr/>
          </a:p>
        </p:txBody>
      </p:sp>
      <p:sp>
        <p:nvSpPr>
          <p:cNvPr id="356" name="Google Shape;356;p2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rial"/>
              <a:buChar char="●"/>
            </a:pPr>
            <a:r>
              <a:rPr lang="en" sz="1800">
                <a:latin typeface="Arial"/>
                <a:ea typeface="Arial"/>
                <a:cs typeface="Arial"/>
                <a:sym typeface="Arial"/>
              </a:rPr>
              <a:t>PPC (Pay Per Click) advertising is a digital marketing strategy placing ads on search engines and other online platforms.</a:t>
            </a:r>
            <a:endParaRPr sz="1800">
              <a:latin typeface="Arial"/>
              <a:ea typeface="Arial"/>
              <a:cs typeface="Arial"/>
              <a:sym typeface="Arial"/>
            </a:endParaRPr>
          </a:p>
          <a:p>
            <a:pPr marL="457200" lvl="0" indent="-342900" algn="l" rtl="0">
              <a:spcBef>
                <a:spcPts val="0"/>
              </a:spcBef>
              <a:spcAft>
                <a:spcPts val="0"/>
              </a:spcAft>
              <a:buSzPts val="1800"/>
              <a:buFont typeface="Arial"/>
              <a:buChar char="●"/>
            </a:pPr>
            <a:r>
              <a:rPr lang="en" sz="1800">
                <a:latin typeface="Arial"/>
                <a:ea typeface="Arial"/>
                <a:cs typeface="Arial"/>
                <a:sym typeface="Arial"/>
              </a:rPr>
              <a:t>We only pay when a user clicks on our ad, making this a cost-effective approach.</a:t>
            </a:r>
            <a:endParaRPr sz="1800">
              <a:latin typeface="Arial"/>
              <a:ea typeface="Arial"/>
              <a:cs typeface="Arial"/>
              <a:sym typeface="Arial"/>
            </a:endParaRPr>
          </a:p>
          <a:p>
            <a:pPr marL="457200" lvl="0" indent="-342900" algn="l" rtl="0">
              <a:spcBef>
                <a:spcPts val="0"/>
              </a:spcBef>
              <a:spcAft>
                <a:spcPts val="0"/>
              </a:spcAft>
              <a:buSzPts val="1800"/>
              <a:buFont typeface="Arial"/>
              <a:buChar char="●"/>
            </a:pPr>
            <a:r>
              <a:rPr lang="en" sz="1800">
                <a:latin typeface="Arial"/>
                <a:ea typeface="Arial"/>
                <a:cs typeface="Arial"/>
                <a:sym typeface="Arial"/>
              </a:rPr>
              <a:t>66% of the automotive calls generated by search engines come from paid search.</a:t>
            </a:r>
            <a:endParaRPr sz="1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1316957" y="325194"/>
            <a:ext cx="7030500" cy="999300"/>
          </a:xfrm>
          <a:prstGeom prst="rect">
            <a:avLst/>
          </a:prstGeom>
        </p:spPr>
        <p:txBody>
          <a:bodyPr spcFirstLastPara="1" wrap="square" lIns="91425" tIns="91425" rIns="91425" bIns="91425" anchor="t" anchorCtr="0">
            <a:noAutofit/>
          </a:bodyPr>
          <a:lstStyle/>
          <a:p>
            <a:pPr marL="0" lvl="0" indent="0" algn="l" rtl="0">
              <a:lnSpc>
                <a:spcPct val="150000"/>
              </a:lnSpc>
              <a:spcBef>
                <a:spcPts val="1800"/>
              </a:spcBef>
              <a:spcAft>
                <a:spcPts val="0"/>
              </a:spcAft>
              <a:buClr>
                <a:schemeClr val="dk1"/>
              </a:buClr>
              <a:buSzPts val="1100"/>
              <a:buFont typeface="Arial"/>
              <a:buNone/>
            </a:pPr>
            <a:r>
              <a:rPr lang="en" sz="3000" b="1" dirty="0">
                <a:solidFill>
                  <a:srgbClr val="333333"/>
                </a:solidFill>
                <a:highlight>
                  <a:srgbClr val="FFFFFF"/>
                </a:highlight>
                <a:latin typeface="Times New Roman"/>
                <a:ea typeface="Times New Roman"/>
                <a:cs typeface="Times New Roman"/>
                <a:sym typeface="Times New Roman"/>
              </a:rPr>
              <a:t>Paid ads on search</a:t>
            </a:r>
            <a:endParaRPr sz="3000" b="1" dirty="0">
              <a:solidFill>
                <a:srgbClr val="333333"/>
              </a:solidFill>
              <a:highlight>
                <a:srgbClr val="FFFFFF"/>
              </a:highlight>
              <a:latin typeface="Times New Roman"/>
              <a:ea typeface="Times New Roman"/>
              <a:cs typeface="Times New Roman"/>
              <a:sym typeface="Times New Roman"/>
            </a:endParaRPr>
          </a:p>
          <a:p>
            <a:pPr marL="0" lvl="0" indent="0" algn="l" rtl="0">
              <a:spcBef>
                <a:spcPts val="800"/>
              </a:spcBef>
              <a:spcAft>
                <a:spcPts val="0"/>
              </a:spcAft>
              <a:buNone/>
            </a:pPr>
            <a:endParaRPr sz="3000" b="1" dirty="0">
              <a:latin typeface="Times New Roman"/>
              <a:ea typeface="Times New Roman"/>
              <a:cs typeface="Times New Roman"/>
              <a:sym typeface="Times New Roman"/>
            </a:endParaRPr>
          </a:p>
        </p:txBody>
      </p:sp>
      <p:sp>
        <p:nvSpPr>
          <p:cNvPr id="362" name="Google Shape;362;p25"/>
          <p:cNvSpPr txBox="1">
            <a:spLocks noGrp="1"/>
          </p:cNvSpPr>
          <p:nvPr>
            <p:ph type="body" idx="1"/>
          </p:nvPr>
        </p:nvSpPr>
        <p:spPr>
          <a:xfrm>
            <a:off x="15300" y="136170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rial"/>
              <a:buChar char="●"/>
            </a:pPr>
            <a:r>
              <a:rPr lang="en" sz="1800">
                <a:latin typeface="Arial"/>
                <a:ea typeface="Arial"/>
                <a:cs typeface="Arial"/>
                <a:sym typeface="Arial"/>
              </a:rPr>
              <a:t>Google generated over 61% of all searches in January 2022</a:t>
            </a:r>
            <a:endParaRPr sz="1800">
              <a:latin typeface="Arial"/>
              <a:ea typeface="Arial"/>
              <a:cs typeface="Arial"/>
              <a:sym typeface="Arial"/>
            </a:endParaRPr>
          </a:p>
        </p:txBody>
      </p:sp>
      <p:pic>
        <p:nvPicPr>
          <p:cNvPr id="363" name="Google Shape;363;p25"/>
          <p:cNvPicPr preferRelativeResize="0"/>
          <p:nvPr/>
        </p:nvPicPr>
        <p:blipFill>
          <a:blip r:embed="rId3">
            <a:alphaModFix/>
          </a:blip>
          <a:stretch>
            <a:fillRect/>
          </a:stretch>
        </p:blipFill>
        <p:spPr>
          <a:xfrm>
            <a:off x="656100" y="2286588"/>
            <a:ext cx="7239000" cy="189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Tracking and Analytics</a:t>
            </a:r>
            <a:endParaRPr sz="3000" b="1"/>
          </a:p>
        </p:txBody>
      </p:sp>
      <p:sp>
        <p:nvSpPr>
          <p:cNvPr id="369" name="Google Shape;369;p26"/>
          <p:cNvSpPr txBox="1">
            <a:spLocks noGrp="1"/>
          </p:cNvSpPr>
          <p:nvPr>
            <p:ph type="body" idx="1"/>
          </p:nvPr>
        </p:nvSpPr>
        <p:spPr>
          <a:xfrm>
            <a:off x="397150" y="1501850"/>
            <a:ext cx="7030500" cy="2541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484F5C"/>
              </a:buClr>
              <a:buSzPts val="1800"/>
              <a:buFont typeface="Arial"/>
              <a:buChar char="●"/>
            </a:pPr>
            <a:r>
              <a:rPr lang="en" sz="1800">
                <a:solidFill>
                  <a:srgbClr val="484F5C"/>
                </a:solidFill>
                <a:highlight>
                  <a:srgbClr val="FFFFFF"/>
                </a:highlight>
                <a:latin typeface="Arial"/>
                <a:ea typeface="Arial"/>
                <a:cs typeface="Arial"/>
                <a:sym typeface="Arial"/>
              </a:rPr>
              <a:t>SimilarWeb</a:t>
            </a:r>
            <a:endParaRPr sz="1800">
              <a:latin typeface="Arial"/>
              <a:ea typeface="Arial"/>
              <a:cs typeface="Arial"/>
              <a:sym typeface="Arial"/>
            </a:endParaRPr>
          </a:p>
        </p:txBody>
      </p:sp>
      <p:pic>
        <p:nvPicPr>
          <p:cNvPr id="370" name="Google Shape;370;p26"/>
          <p:cNvPicPr preferRelativeResize="0"/>
          <p:nvPr/>
        </p:nvPicPr>
        <p:blipFill>
          <a:blip r:embed="rId3">
            <a:alphaModFix/>
          </a:blip>
          <a:stretch>
            <a:fillRect/>
          </a:stretch>
        </p:blipFill>
        <p:spPr>
          <a:xfrm>
            <a:off x="213850" y="2388800"/>
            <a:ext cx="9001125" cy="247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7"/>
          <p:cNvSpPr txBox="1">
            <a:spLocks noGrp="1"/>
          </p:cNvSpPr>
          <p:nvPr>
            <p:ph type="title"/>
          </p:nvPr>
        </p:nvSpPr>
        <p:spPr>
          <a:xfrm>
            <a:off x="710100" y="360761"/>
            <a:ext cx="4421100" cy="999300"/>
          </a:xfrm>
          <a:prstGeom prst="rect">
            <a:avLst/>
          </a:prstGeom>
        </p:spPr>
        <p:txBody>
          <a:bodyPr spcFirstLastPara="1" wrap="square" lIns="91425" tIns="91425" rIns="91425" bIns="91425" anchor="t" anchorCtr="0">
            <a:normAutofit fontScale="90000"/>
          </a:bodyPr>
          <a:lstStyle/>
          <a:p>
            <a:pPr marL="0" lvl="0" indent="0" algn="ctr" rtl="0">
              <a:lnSpc>
                <a:spcPct val="84375"/>
              </a:lnSpc>
              <a:spcBef>
                <a:spcPts val="3000"/>
              </a:spcBef>
              <a:spcAft>
                <a:spcPts val="0"/>
              </a:spcAft>
              <a:buClr>
                <a:schemeClr val="dk1"/>
              </a:buClr>
              <a:buSzPct val="34375"/>
              <a:buFont typeface="Arial"/>
              <a:buNone/>
            </a:pPr>
            <a:r>
              <a:rPr lang="en" sz="3200" b="1" dirty="0">
                <a:solidFill>
                  <a:srgbClr val="121417"/>
                </a:solidFill>
                <a:highlight>
                  <a:srgbClr val="FFFFFF"/>
                </a:highlight>
              </a:rPr>
              <a:t>Benefits of PPC Advertising </a:t>
            </a:r>
            <a:endParaRPr sz="3200" b="1" dirty="0">
              <a:solidFill>
                <a:srgbClr val="121417"/>
              </a:solidFill>
              <a:highlight>
                <a:srgbClr val="FFFFFF"/>
              </a:highlight>
            </a:endParaRPr>
          </a:p>
          <a:p>
            <a:pPr marL="0" lvl="0" indent="0" algn="ctr" rtl="0">
              <a:spcBef>
                <a:spcPts val="1500"/>
              </a:spcBef>
              <a:spcAft>
                <a:spcPts val="0"/>
              </a:spcAft>
              <a:buNone/>
            </a:pPr>
            <a:endParaRPr dirty="0"/>
          </a:p>
        </p:txBody>
      </p:sp>
      <p:sp>
        <p:nvSpPr>
          <p:cNvPr id="376" name="Google Shape;376;p27"/>
          <p:cNvSpPr txBox="1">
            <a:spLocks noGrp="1"/>
          </p:cNvSpPr>
          <p:nvPr>
            <p:ph type="body" idx="1"/>
          </p:nvPr>
        </p:nvSpPr>
        <p:spPr>
          <a:xfrm>
            <a:off x="1303800" y="1990050"/>
            <a:ext cx="3233700" cy="2541600"/>
          </a:xfrm>
          <a:prstGeom prst="rect">
            <a:avLst/>
          </a:prstGeom>
        </p:spPr>
        <p:txBody>
          <a:bodyPr spcFirstLastPara="1" wrap="square" lIns="91425" tIns="91425" rIns="91425" bIns="91425" anchor="t" anchorCtr="0">
            <a:normAutofit/>
          </a:bodyPr>
          <a:lstStyle/>
          <a:p>
            <a:pPr marL="457200" lvl="0" indent="-342900" algn="l" rtl="0">
              <a:lnSpc>
                <a:spcPct val="125000"/>
              </a:lnSpc>
              <a:spcBef>
                <a:spcPts val="1500"/>
              </a:spcBef>
              <a:spcAft>
                <a:spcPts val="0"/>
              </a:spcAft>
              <a:buClr>
                <a:srgbClr val="121417"/>
              </a:buClr>
              <a:buSzPts val="1800"/>
              <a:buFont typeface="Arial"/>
              <a:buChar char="●"/>
            </a:pPr>
            <a:r>
              <a:rPr lang="en" sz="1800">
                <a:solidFill>
                  <a:srgbClr val="121417"/>
                </a:solidFill>
                <a:highlight>
                  <a:srgbClr val="FFFFFF"/>
                </a:highlight>
                <a:latin typeface="Arial"/>
                <a:ea typeface="Arial"/>
                <a:cs typeface="Arial"/>
                <a:sym typeface="Arial"/>
              </a:rPr>
              <a:t>Increased Visibility</a:t>
            </a:r>
            <a:endParaRPr sz="1800">
              <a:solidFill>
                <a:srgbClr val="121417"/>
              </a:solidFill>
              <a:highlight>
                <a:srgbClr val="FFFFFF"/>
              </a:highlight>
              <a:latin typeface="Arial"/>
              <a:ea typeface="Arial"/>
              <a:cs typeface="Arial"/>
              <a:sym typeface="Arial"/>
            </a:endParaRPr>
          </a:p>
          <a:p>
            <a:pPr marL="457200" lvl="0" indent="-342900" algn="l" rtl="0">
              <a:lnSpc>
                <a:spcPct val="125000"/>
              </a:lnSpc>
              <a:spcBef>
                <a:spcPts val="0"/>
              </a:spcBef>
              <a:spcAft>
                <a:spcPts val="0"/>
              </a:spcAft>
              <a:buClr>
                <a:srgbClr val="121417"/>
              </a:buClr>
              <a:buSzPts val="1800"/>
              <a:buFont typeface="Arial"/>
              <a:buChar char="●"/>
            </a:pPr>
            <a:r>
              <a:rPr lang="en" sz="1800">
                <a:solidFill>
                  <a:srgbClr val="121417"/>
                </a:solidFill>
                <a:highlight>
                  <a:srgbClr val="FFFFFF"/>
                </a:highlight>
                <a:latin typeface="Arial"/>
                <a:ea typeface="Arial"/>
                <a:cs typeface="Arial"/>
                <a:sym typeface="Arial"/>
              </a:rPr>
              <a:t>Targeted Reach</a:t>
            </a:r>
            <a:endParaRPr sz="1800">
              <a:solidFill>
                <a:srgbClr val="121417"/>
              </a:solidFill>
              <a:highlight>
                <a:srgbClr val="FFFFFF"/>
              </a:highlight>
              <a:latin typeface="Arial"/>
              <a:ea typeface="Arial"/>
              <a:cs typeface="Arial"/>
              <a:sym typeface="Arial"/>
            </a:endParaRPr>
          </a:p>
          <a:p>
            <a:pPr marL="457200" lvl="0" indent="-342900" algn="l" rtl="0">
              <a:lnSpc>
                <a:spcPct val="125000"/>
              </a:lnSpc>
              <a:spcBef>
                <a:spcPts val="0"/>
              </a:spcBef>
              <a:spcAft>
                <a:spcPts val="0"/>
              </a:spcAft>
              <a:buClr>
                <a:srgbClr val="121417"/>
              </a:buClr>
              <a:buSzPts val="1800"/>
              <a:buFont typeface="Arial"/>
              <a:buChar char="●"/>
            </a:pPr>
            <a:r>
              <a:rPr lang="en" sz="1800">
                <a:solidFill>
                  <a:srgbClr val="121417"/>
                </a:solidFill>
                <a:highlight>
                  <a:srgbClr val="FFFFFF"/>
                </a:highlight>
                <a:latin typeface="Arial"/>
                <a:ea typeface="Arial"/>
                <a:cs typeface="Arial"/>
                <a:sym typeface="Arial"/>
              </a:rPr>
              <a:t>Cost Control</a:t>
            </a:r>
            <a:endParaRPr sz="1800">
              <a:solidFill>
                <a:srgbClr val="121417"/>
              </a:solidFill>
              <a:highlight>
                <a:srgbClr val="FFFFFF"/>
              </a:highlight>
              <a:latin typeface="Arial"/>
              <a:ea typeface="Arial"/>
              <a:cs typeface="Arial"/>
              <a:sym typeface="Arial"/>
            </a:endParaRPr>
          </a:p>
          <a:p>
            <a:pPr marL="457200" lvl="0" indent="-342900" algn="l" rtl="0">
              <a:lnSpc>
                <a:spcPct val="125000"/>
              </a:lnSpc>
              <a:spcBef>
                <a:spcPts val="0"/>
              </a:spcBef>
              <a:spcAft>
                <a:spcPts val="0"/>
              </a:spcAft>
              <a:buClr>
                <a:srgbClr val="121417"/>
              </a:buClr>
              <a:buSzPts val="1800"/>
              <a:buFont typeface="Arial"/>
              <a:buChar char="●"/>
            </a:pPr>
            <a:r>
              <a:rPr lang="en" sz="1800">
                <a:solidFill>
                  <a:srgbClr val="121417"/>
                </a:solidFill>
                <a:highlight>
                  <a:srgbClr val="FFFFFF"/>
                </a:highlight>
                <a:latin typeface="Arial"/>
                <a:ea typeface="Arial"/>
                <a:cs typeface="Arial"/>
                <a:sym typeface="Arial"/>
              </a:rPr>
              <a:t>Competitive Advantage</a:t>
            </a:r>
            <a:endParaRPr sz="1800">
              <a:solidFill>
                <a:srgbClr val="121417"/>
              </a:solidFill>
              <a:highlight>
                <a:srgbClr val="FFFFFF"/>
              </a:highlight>
              <a:latin typeface="Arial"/>
              <a:ea typeface="Arial"/>
              <a:cs typeface="Arial"/>
              <a:sym typeface="Arial"/>
            </a:endParaRPr>
          </a:p>
          <a:p>
            <a:pPr marL="0" lvl="0" indent="0" algn="l" rtl="0">
              <a:lnSpc>
                <a:spcPct val="125000"/>
              </a:lnSpc>
              <a:spcBef>
                <a:spcPts val="1500"/>
              </a:spcBef>
              <a:spcAft>
                <a:spcPts val="0"/>
              </a:spcAft>
              <a:buNone/>
            </a:pPr>
            <a:endParaRPr sz="1800">
              <a:solidFill>
                <a:srgbClr val="121417"/>
              </a:solidFill>
              <a:highlight>
                <a:srgbClr val="FFFFFF"/>
              </a:highlight>
              <a:latin typeface="Arial"/>
              <a:ea typeface="Arial"/>
              <a:cs typeface="Arial"/>
              <a:sym typeface="Arial"/>
            </a:endParaRPr>
          </a:p>
          <a:p>
            <a:pPr marL="0" lvl="0" indent="0" algn="l" rtl="0">
              <a:spcBef>
                <a:spcPts val="800"/>
              </a:spcBef>
              <a:spcAft>
                <a:spcPts val="1200"/>
              </a:spcAft>
              <a:buNone/>
            </a:pPr>
            <a:endParaRPr sz="1800">
              <a:latin typeface="Arial"/>
              <a:ea typeface="Arial"/>
              <a:cs typeface="Arial"/>
              <a:sym typeface="Arial"/>
            </a:endParaRPr>
          </a:p>
        </p:txBody>
      </p:sp>
      <p:pic>
        <p:nvPicPr>
          <p:cNvPr id="377" name="Google Shape;377;p27"/>
          <p:cNvPicPr preferRelativeResize="0"/>
          <p:nvPr/>
        </p:nvPicPr>
        <p:blipFill>
          <a:blip r:embed="rId3">
            <a:alphaModFix/>
          </a:blip>
          <a:stretch>
            <a:fillRect/>
          </a:stretch>
        </p:blipFill>
        <p:spPr>
          <a:xfrm>
            <a:off x="5406325" y="614375"/>
            <a:ext cx="3633050" cy="4492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3"/>
          <p:cNvSpPr txBox="1">
            <a:spLocks noGrp="1"/>
          </p:cNvSpPr>
          <p:nvPr>
            <p:ph type="ctrTitle"/>
          </p:nvPr>
        </p:nvSpPr>
        <p:spPr>
          <a:xfrm>
            <a:off x="137358" y="186650"/>
            <a:ext cx="8520600" cy="2052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500" dirty="0">
                <a:latin typeface="Nunito"/>
                <a:ea typeface="Nunito"/>
                <a:cs typeface="Nunito"/>
                <a:sym typeface="Nunito"/>
              </a:rPr>
              <a:t> </a:t>
            </a:r>
            <a:r>
              <a:rPr lang="en-US" sz="3200" dirty="0">
                <a:latin typeface="Nunito" pitchFamily="2" charset="0"/>
              </a:rPr>
              <a:t>Social Media Marketing </a:t>
            </a:r>
            <a:endParaRPr sz="3200" dirty="0">
              <a:latin typeface="Nunito" pitchFamily="2" charset="0"/>
              <a:ea typeface="Nunito"/>
              <a:cs typeface="Nunito"/>
              <a:sym typeface="Nunito"/>
            </a:endParaRPr>
          </a:p>
        </p:txBody>
      </p:sp>
    </p:spTree>
    <p:extLst>
      <p:ext uri="{BB962C8B-B14F-4D97-AF65-F5344CB8AC3E}">
        <p14:creationId xmlns:p14="http://schemas.microsoft.com/office/powerpoint/2010/main" val="4176767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2467-060A-4DA7-3978-8B7F926FA4FD}"/>
              </a:ext>
            </a:extLst>
          </p:cNvPr>
          <p:cNvSpPr>
            <a:spLocks noGrp="1"/>
          </p:cNvSpPr>
          <p:nvPr>
            <p:ph type="title"/>
          </p:nvPr>
        </p:nvSpPr>
        <p:spPr/>
        <p:txBody>
          <a:bodyPr/>
          <a:lstStyle/>
          <a:p>
            <a:r>
              <a:rPr lang="en-US" sz="2800" dirty="0">
                <a:latin typeface="Nunito" pitchFamily="2" charset="0"/>
              </a:rPr>
              <a:t>Social Media Marketing</a:t>
            </a:r>
            <a:endParaRPr lang="en-US" dirty="0"/>
          </a:p>
        </p:txBody>
      </p:sp>
      <p:sp>
        <p:nvSpPr>
          <p:cNvPr id="3" name="Text Placeholder 2">
            <a:extLst>
              <a:ext uri="{FF2B5EF4-FFF2-40B4-BE49-F238E27FC236}">
                <a16:creationId xmlns:a16="http://schemas.microsoft.com/office/drawing/2014/main" id="{E427A7D5-42FE-1C22-D06E-9FB8A22FEE13}"/>
              </a:ext>
            </a:extLst>
          </p:cNvPr>
          <p:cNvSpPr>
            <a:spLocks noGrp="1"/>
          </p:cNvSpPr>
          <p:nvPr>
            <p:ph type="body" idx="1"/>
          </p:nvPr>
        </p:nvSpPr>
        <p:spPr/>
        <p:txBody>
          <a:bodyPr/>
          <a:lstStyle/>
          <a:p>
            <a:pPr marL="146050" indent="0">
              <a:buNone/>
            </a:pPr>
            <a:r>
              <a:rPr lang="en-US" dirty="0"/>
              <a:t>The right social media platforms for our target audience:</a:t>
            </a:r>
          </a:p>
          <a:p>
            <a:pPr marL="146050" indent="0">
              <a:buNone/>
            </a:pPr>
            <a:endParaRPr lang="en-US" dirty="0"/>
          </a:p>
          <a:p>
            <a:r>
              <a:rPr lang="en-US" dirty="0"/>
              <a:t>Facebook</a:t>
            </a:r>
          </a:p>
          <a:p>
            <a:r>
              <a:rPr lang="en-US" dirty="0"/>
              <a:t>Instagram</a:t>
            </a:r>
          </a:p>
          <a:p>
            <a:r>
              <a:rPr lang="en-US" dirty="0"/>
              <a:t>LinkedIn</a:t>
            </a:r>
          </a:p>
        </p:txBody>
      </p:sp>
      <p:pic>
        <p:nvPicPr>
          <p:cNvPr id="9" name="Picture 8" descr="A group of colorful circles with logos&#10;&#10;Description automatically generated">
            <a:extLst>
              <a:ext uri="{FF2B5EF4-FFF2-40B4-BE49-F238E27FC236}">
                <a16:creationId xmlns:a16="http://schemas.microsoft.com/office/drawing/2014/main" id="{2FA33B1E-4708-6568-73DE-CB03E0F9B61D}"/>
              </a:ext>
            </a:extLst>
          </p:cNvPr>
          <p:cNvPicPr>
            <a:picLocks noChangeAspect="1"/>
          </p:cNvPicPr>
          <p:nvPr/>
        </p:nvPicPr>
        <p:blipFill>
          <a:blip r:embed="rId2"/>
          <a:stretch>
            <a:fillRect/>
          </a:stretch>
        </p:blipFill>
        <p:spPr>
          <a:xfrm>
            <a:off x="5900304" y="1777547"/>
            <a:ext cx="2966605" cy="2966605"/>
          </a:xfrm>
          <a:prstGeom prst="rect">
            <a:avLst/>
          </a:prstGeom>
        </p:spPr>
      </p:pic>
    </p:spTree>
    <p:extLst>
      <p:ext uri="{BB962C8B-B14F-4D97-AF65-F5344CB8AC3E}">
        <p14:creationId xmlns:p14="http://schemas.microsoft.com/office/powerpoint/2010/main" val="152639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948E-4552-95EB-356E-E9A9821240FC}"/>
              </a:ext>
            </a:extLst>
          </p:cNvPr>
          <p:cNvSpPr>
            <a:spLocks noGrp="1"/>
          </p:cNvSpPr>
          <p:nvPr>
            <p:ph type="title"/>
          </p:nvPr>
        </p:nvSpPr>
        <p:spPr/>
        <p:txBody>
          <a:bodyPr/>
          <a:lstStyle/>
          <a:p>
            <a:r>
              <a:rPr lang="en-US" sz="2800" dirty="0">
                <a:latin typeface="Nunito" pitchFamily="2" charset="0"/>
              </a:rPr>
              <a:t>Social Media Marketing</a:t>
            </a:r>
            <a:endParaRPr lang="en-US" dirty="0"/>
          </a:p>
        </p:txBody>
      </p:sp>
      <p:sp>
        <p:nvSpPr>
          <p:cNvPr id="3" name="Text Placeholder 2">
            <a:extLst>
              <a:ext uri="{FF2B5EF4-FFF2-40B4-BE49-F238E27FC236}">
                <a16:creationId xmlns:a16="http://schemas.microsoft.com/office/drawing/2014/main" id="{17FFBA2A-7F95-0C85-4F1A-471C639AFA15}"/>
              </a:ext>
            </a:extLst>
          </p:cNvPr>
          <p:cNvSpPr>
            <a:spLocks noGrp="1"/>
          </p:cNvSpPr>
          <p:nvPr>
            <p:ph type="body" idx="1"/>
          </p:nvPr>
        </p:nvSpPr>
        <p:spPr/>
        <p:txBody>
          <a:bodyPr/>
          <a:lstStyle/>
          <a:p>
            <a:pPr marL="146050" indent="0">
              <a:buNone/>
            </a:pPr>
            <a:r>
              <a:rPr lang="en-US" dirty="0"/>
              <a:t>Content calendar:</a:t>
            </a:r>
          </a:p>
          <a:p>
            <a:pPr marL="146050" indent="0">
              <a:buNone/>
            </a:pPr>
            <a:endParaRPr lang="en-US" dirty="0"/>
          </a:p>
          <a:p>
            <a:r>
              <a:rPr lang="en-US" dirty="0"/>
              <a:t>A variety of content</a:t>
            </a:r>
          </a:p>
          <a:p>
            <a:r>
              <a:rPr lang="en-US" dirty="0"/>
              <a:t>Posts weeks</a:t>
            </a:r>
          </a:p>
          <a:p>
            <a:r>
              <a:rPr lang="en-US" dirty="0"/>
              <a:t>Sometimes even months</a:t>
            </a:r>
          </a:p>
          <a:p>
            <a:r>
              <a:rPr lang="en-US" dirty="0"/>
              <a:t>Sneak peeks of upcoming models</a:t>
            </a:r>
          </a:p>
        </p:txBody>
      </p:sp>
      <p:pic>
        <p:nvPicPr>
          <p:cNvPr id="5" name="Picture 4" descr="A calendar with a green tick&#10;&#10;Description automatically generated">
            <a:extLst>
              <a:ext uri="{FF2B5EF4-FFF2-40B4-BE49-F238E27FC236}">
                <a16:creationId xmlns:a16="http://schemas.microsoft.com/office/drawing/2014/main" id="{7FBF742A-A38E-9988-50EA-0AA6E15B7D37}"/>
              </a:ext>
            </a:extLst>
          </p:cNvPr>
          <p:cNvPicPr>
            <a:picLocks noChangeAspect="1"/>
          </p:cNvPicPr>
          <p:nvPr/>
        </p:nvPicPr>
        <p:blipFill>
          <a:blip r:embed="rId2"/>
          <a:stretch>
            <a:fillRect/>
          </a:stretch>
        </p:blipFill>
        <p:spPr>
          <a:xfrm>
            <a:off x="6066381" y="1107075"/>
            <a:ext cx="1609038" cy="1609038"/>
          </a:xfrm>
          <a:prstGeom prst="rect">
            <a:avLst/>
          </a:prstGeom>
        </p:spPr>
      </p:pic>
      <p:pic>
        <p:nvPicPr>
          <p:cNvPr id="13" name="Picture 12" descr="A group of screenshots of a car show&#10;&#10;Description automatically generated">
            <a:extLst>
              <a:ext uri="{FF2B5EF4-FFF2-40B4-BE49-F238E27FC236}">
                <a16:creationId xmlns:a16="http://schemas.microsoft.com/office/drawing/2014/main" id="{65AE2F60-A089-3201-EC4C-DF84BF0F8BF1}"/>
              </a:ext>
            </a:extLst>
          </p:cNvPr>
          <p:cNvPicPr>
            <a:picLocks noChangeAspect="1"/>
          </p:cNvPicPr>
          <p:nvPr/>
        </p:nvPicPr>
        <p:blipFill rotWithShape="1">
          <a:blip r:embed="rId3"/>
          <a:srcRect t="17191"/>
          <a:stretch/>
        </p:blipFill>
        <p:spPr>
          <a:xfrm>
            <a:off x="4323484" y="2571750"/>
            <a:ext cx="4452506" cy="2458044"/>
          </a:xfrm>
          <a:prstGeom prst="rect">
            <a:avLst/>
          </a:prstGeom>
        </p:spPr>
      </p:pic>
    </p:spTree>
    <p:extLst>
      <p:ext uri="{BB962C8B-B14F-4D97-AF65-F5344CB8AC3E}">
        <p14:creationId xmlns:p14="http://schemas.microsoft.com/office/powerpoint/2010/main" val="3137326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0A41-A892-51D9-7C66-511AF71FF30D}"/>
              </a:ext>
            </a:extLst>
          </p:cNvPr>
          <p:cNvSpPr>
            <a:spLocks noGrp="1"/>
          </p:cNvSpPr>
          <p:nvPr>
            <p:ph type="title"/>
          </p:nvPr>
        </p:nvSpPr>
        <p:spPr/>
        <p:txBody>
          <a:bodyPr/>
          <a:lstStyle/>
          <a:p>
            <a:r>
              <a:rPr lang="en-US" sz="2800" dirty="0">
                <a:latin typeface="Nunito" pitchFamily="2" charset="0"/>
              </a:rPr>
              <a:t>Social Media Marketing</a:t>
            </a:r>
            <a:endParaRPr lang="en-US" dirty="0"/>
          </a:p>
        </p:txBody>
      </p:sp>
      <p:sp>
        <p:nvSpPr>
          <p:cNvPr id="3" name="Text Placeholder 2">
            <a:extLst>
              <a:ext uri="{FF2B5EF4-FFF2-40B4-BE49-F238E27FC236}">
                <a16:creationId xmlns:a16="http://schemas.microsoft.com/office/drawing/2014/main" id="{D6E4CF54-6922-2A8B-17B8-B1640013BB68}"/>
              </a:ext>
            </a:extLst>
          </p:cNvPr>
          <p:cNvSpPr>
            <a:spLocks noGrp="1"/>
          </p:cNvSpPr>
          <p:nvPr>
            <p:ph type="body" idx="1"/>
          </p:nvPr>
        </p:nvSpPr>
        <p:spPr/>
        <p:txBody>
          <a:bodyPr/>
          <a:lstStyle/>
          <a:p>
            <a:r>
              <a:rPr lang="en-US" dirty="0"/>
              <a:t>Respond to comments and messages</a:t>
            </a:r>
          </a:p>
          <a:p>
            <a:r>
              <a:rPr lang="en-US" dirty="0"/>
              <a:t>The occasional contest</a:t>
            </a:r>
          </a:p>
          <a:p>
            <a:r>
              <a:rPr lang="en-US" dirty="0"/>
              <a:t>Giveaway</a:t>
            </a:r>
          </a:p>
          <a:p>
            <a:r>
              <a:rPr lang="en-US" dirty="0"/>
              <a:t>Make followers part of our community</a:t>
            </a:r>
          </a:p>
        </p:txBody>
      </p:sp>
      <p:pic>
        <p:nvPicPr>
          <p:cNvPr id="5" name="Picture 4">
            <a:extLst>
              <a:ext uri="{FF2B5EF4-FFF2-40B4-BE49-F238E27FC236}">
                <a16:creationId xmlns:a16="http://schemas.microsoft.com/office/drawing/2014/main" id="{E88E873D-ACE1-2E57-F918-9F4158A8625B}"/>
              </a:ext>
            </a:extLst>
          </p:cNvPr>
          <p:cNvPicPr>
            <a:picLocks noChangeAspect="1"/>
          </p:cNvPicPr>
          <p:nvPr/>
        </p:nvPicPr>
        <p:blipFill>
          <a:blip r:embed="rId2"/>
          <a:stretch>
            <a:fillRect/>
          </a:stretch>
        </p:blipFill>
        <p:spPr>
          <a:xfrm>
            <a:off x="4819050" y="1502532"/>
            <a:ext cx="4209339" cy="3042393"/>
          </a:xfrm>
          <a:prstGeom prst="rect">
            <a:avLst/>
          </a:prstGeom>
        </p:spPr>
      </p:pic>
    </p:spTree>
    <p:extLst>
      <p:ext uri="{BB962C8B-B14F-4D97-AF65-F5344CB8AC3E}">
        <p14:creationId xmlns:p14="http://schemas.microsoft.com/office/powerpoint/2010/main" val="3051450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Website Development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4" name="Google Shape;284;p14"/>
          <p:cNvSpPr txBox="1"/>
          <p:nvPr/>
        </p:nvSpPr>
        <p:spPr>
          <a:xfrm>
            <a:off x="155375" y="1546150"/>
            <a:ext cx="4871700" cy="25989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1200"/>
              </a:spcBef>
              <a:spcAft>
                <a:spcPts val="0"/>
              </a:spcAft>
              <a:buSzPts val="1100"/>
              <a:buChar char="●"/>
            </a:pPr>
            <a:r>
              <a:rPr lang="en" sz="1100" b="1"/>
              <a:t>Technology Stack:</a:t>
            </a:r>
            <a:endParaRPr sz="1100" b="1"/>
          </a:p>
          <a:p>
            <a:pPr marL="914400" lvl="1" indent="-298450" algn="just" rtl="0">
              <a:lnSpc>
                <a:spcPct val="115000"/>
              </a:lnSpc>
              <a:spcBef>
                <a:spcPts val="0"/>
              </a:spcBef>
              <a:spcAft>
                <a:spcPts val="0"/>
              </a:spcAft>
              <a:buSzPts val="1100"/>
              <a:buChar char="○"/>
            </a:pPr>
            <a:r>
              <a:rPr lang="en" sz="1100" b="1"/>
              <a:t>Frontend:</a:t>
            </a:r>
            <a:r>
              <a:rPr lang="en" sz="1100"/>
              <a:t> HTML5, CSS3, JavaScript (ES6+), React.js. Tailwind. Preline UI</a:t>
            </a:r>
            <a:endParaRPr sz="1100"/>
          </a:p>
          <a:p>
            <a:pPr marL="914400" lvl="1" indent="-298450" algn="just" rtl="0">
              <a:lnSpc>
                <a:spcPct val="115000"/>
              </a:lnSpc>
              <a:spcBef>
                <a:spcPts val="0"/>
              </a:spcBef>
              <a:spcAft>
                <a:spcPts val="0"/>
              </a:spcAft>
              <a:buSzPts val="1100"/>
              <a:buChar char="○"/>
            </a:pPr>
            <a:r>
              <a:rPr lang="en" sz="1100" b="1"/>
              <a:t>Backend:</a:t>
            </a:r>
            <a:r>
              <a:rPr lang="en" sz="1100"/>
              <a:t> PHP 8.2, Laravel 11</a:t>
            </a:r>
            <a:endParaRPr sz="1100"/>
          </a:p>
          <a:p>
            <a:pPr marL="914400" lvl="1" indent="-298450" algn="just" rtl="0">
              <a:lnSpc>
                <a:spcPct val="115000"/>
              </a:lnSpc>
              <a:spcBef>
                <a:spcPts val="0"/>
              </a:spcBef>
              <a:spcAft>
                <a:spcPts val="0"/>
              </a:spcAft>
              <a:buSzPts val="1100"/>
              <a:buChar char="○"/>
            </a:pPr>
            <a:r>
              <a:rPr lang="en" sz="1100" b="1"/>
              <a:t>Database:</a:t>
            </a:r>
            <a:r>
              <a:rPr lang="en" sz="1100"/>
              <a:t> MySQL 8.0</a:t>
            </a:r>
            <a:endParaRPr sz="1100"/>
          </a:p>
          <a:p>
            <a:pPr marL="914400" lvl="1" indent="-298450" algn="just" rtl="0">
              <a:lnSpc>
                <a:spcPct val="115000"/>
              </a:lnSpc>
              <a:spcBef>
                <a:spcPts val="0"/>
              </a:spcBef>
              <a:spcAft>
                <a:spcPts val="0"/>
              </a:spcAft>
              <a:buSzPts val="1100"/>
              <a:buChar char="○"/>
            </a:pPr>
            <a:r>
              <a:rPr lang="en" sz="1100" b="1"/>
              <a:t>Hosting:</a:t>
            </a:r>
            <a:r>
              <a:rPr lang="en" sz="1100"/>
              <a:t> Amazon Web Services (AWS) EC2 instance with CloudFront CDN for optimal performance and scalability.</a:t>
            </a:r>
            <a:endParaRPr sz="1100"/>
          </a:p>
          <a:p>
            <a:pPr marL="0" lvl="0" indent="0" algn="just" rtl="0">
              <a:lnSpc>
                <a:spcPct val="115000"/>
              </a:lnSpc>
              <a:spcBef>
                <a:spcPts val="1200"/>
              </a:spcBef>
              <a:spcAft>
                <a:spcPts val="0"/>
              </a:spcAft>
              <a:buNone/>
            </a:pPr>
            <a:endParaRPr sz="1100"/>
          </a:p>
          <a:p>
            <a:pPr marL="457200" lvl="0" indent="-298450" algn="just" rtl="0">
              <a:lnSpc>
                <a:spcPct val="115000"/>
              </a:lnSpc>
              <a:spcBef>
                <a:spcPts val="1200"/>
              </a:spcBef>
              <a:spcAft>
                <a:spcPts val="0"/>
              </a:spcAft>
              <a:buSzPts val="1100"/>
              <a:buChar char="●"/>
            </a:pPr>
            <a:r>
              <a:rPr lang="en" sz="1100" b="1"/>
              <a:t>User Interface (UI) and User Experience (UX) Design:</a:t>
            </a:r>
            <a:endParaRPr sz="1100" b="1"/>
          </a:p>
          <a:p>
            <a:pPr marL="914400" lvl="0" indent="0" algn="just" rtl="0">
              <a:lnSpc>
                <a:spcPct val="115000"/>
              </a:lnSpc>
              <a:spcBef>
                <a:spcPts val="1200"/>
              </a:spcBef>
              <a:spcAft>
                <a:spcPts val="1200"/>
              </a:spcAft>
              <a:buNone/>
            </a:pPr>
            <a:endParaRPr sz="1300">
              <a:solidFill>
                <a:schemeClr val="dk2"/>
              </a:solidFill>
              <a:latin typeface="Nunito"/>
              <a:ea typeface="Nunito"/>
              <a:cs typeface="Nunito"/>
              <a:sym typeface="Nunito"/>
            </a:endParaRPr>
          </a:p>
        </p:txBody>
      </p:sp>
      <p:pic>
        <p:nvPicPr>
          <p:cNvPr id="285" name="Google Shape;285;p14"/>
          <p:cNvPicPr preferRelativeResize="0"/>
          <p:nvPr/>
        </p:nvPicPr>
        <p:blipFill>
          <a:blip r:embed="rId3">
            <a:alphaModFix/>
          </a:blip>
          <a:stretch>
            <a:fillRect/>
          </a:stretch>
        </p:blipFill>
        <p:spPr>
          <a:xfrm>
            <a:off x="5428050" y="413875"/>
            <a:ext cx="3028950" cy="1514475"/>
          </a:xfrm>
          <a:prstGeom prst="rect">
            <a:avLst/>
          </a:prstGeom>
          <a:noFill/>
          <a:ln>
            <a:noFill/>
          </a:ln>
        </p:spPr>
      </p:pic>
      <p:pic>
        <p:nvPicPr>
          <p:cNvPr id="286" name="Google Shape;286;p14"/>
          <p:cNvPicPr preferRelativeResize="0"/>
          <p:nvPr/>
        </p:nvPicPr>
        <p:blipFill>
          <a:blip r:embed="rId4">
            <a:alphaModFix/>
          </a:blip>
          <a:stretch>
            <a:fillRect/>
          </a:stretch>
        </p:blipFill>
        <p:spPr>
          <a:xfrm>
            <a:off x="7471500" y="2298325"/>
            <a:ext cx="1214950" cy="1214950"/>
          </a:xfrm>
          <a:prstGeom prst="rect">
            <a:avLst/>
          </a:prstGeom>
          <a:noFill/>
          <a:ln>
            <a:noFill/>
          </a:ln>
        </p:spPr>
      </p:pic>
      <p:pic>
        <p:nvPicPr>
          <p:cNvPr id="287" name="Google Shape;287;p14"/>
          <p:cNvPicPr preferRelativeResize="0"/>
          <p:nvPr/>
        </p:nvPicPr>
        <p:blipFill>
          <a:blip r:embed="rId5">
            <a:alphaModFix/>
          </a:blip>
          <a:stretch>
            <a:fillRect/>
          </a:stretch>
        </p:blipFill>
        <p:spPr>
          <a:xfrm>
            <a:off x="5311550" y="3284750"/>
            <a:ext cx="1998600" cy="999300"/>
          </a:xfrm>
          <a:prstGeom prst="rect">
            <a:avLst/>
          </a:prstGeom>
          <a:noFill/>
          <a:ln>
            <a:noFill/>
          </a:ln>
        </p:spPr>
      </p:pic>
      <p:pic>
        <p:nvPicPr>
          <p:cNvPr id="288" name="Google Shape;288;p14"/>
          <p:cNvPicPr preferRelativeResize="0"/>
          <p:nvPr/>
        </p:nvPicPr>
        <p:blipFill>
          <a:blip r:embed="rId6">
            <a:alphaModFix/>
          </a:blip>
          <a:stretch>
            <a:fillRect/>
          </a:stretch>
        </p:blipFill>
        <p:spPr>
          <a:xfrm>
            <a:off x="7227625" y="3931450"/>
            <a:ext cx="1106675" cy="1106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C295-4741-32C8-9D0A-D53CBAC8AC27}"/>
              </a:ext>
            </a:extLst>
          </p:cNvPr>
          <p:cNvSpPr>
            <a:spLocks noGrp="1"/>
          </p:cNvSpPr>
          <p:nvPr>
            <p:ph type="title"/>
          </p:nvPr>
        </p:nvSpPr>
        <p:spPr/>
        <p:txBody>
          <a:bodyPr/>
          <a:lstStyle/>
          <a:p>
            <a:r>
              <a:rPr lang="en-US" sz="2800" dirty="0">
                <a:latin typeface="Nunito" pitchFamily="2" charset="0"/>
              </a:rPr>
              <a:t>Social Media Marketing</a:t>
            </a:r>
            <a:endParaRPr lang="en-US" dirty="0"/>
          </a:p>
        </p:txBody>
      </p:sp>
      <p:sp>
        <p:nvSpPr>
          <p:cNvPr id="3" name="Text Placeholder 2">
            <a:extLst>
              <a:ext uri="{FF2B5EF4-FFF2-40B4-BE49-F238E27FC236}">
                <a16:creationId xmlns:a16="http://schemas.microsoft.com/office/drawing/2014/main" id="{73C8BDBF-7C38-8C6B-1E06-CF744D0D3A31}"/>
              </a:ext>
            </a:extLst>
          </p:cNvPr>
          <p:cNvSpPr>
            <a:spLocks noGrp="1"/>
          </p:cNvSpPr>
          <p:nvPr>
            <p:ph type="body" idx="1"/>
          </p:nvPr>
        </p:nvSpPr>
        <p:spPr/>
        <p:txBody>
          <a:bodyPr/>
          <a:lstStyle/>
          <a:p>
            <a:pPr marL="146050" indent="0">
              <a:buNone/>
            </a:pPr>
            <a:r>
              <a:rPr lang="en-US" dirty="0"/>
              <a:t>Collaboration:</a:t>
            </a:r>
          </a:p>
          <a:p>
            <a:pPr marL="146050" indent="0">
              <a:buNone/>
            </a:pPr>
            <a:endParaRPr lang="en-US" dirty="0"/>
          </a:p>
          <a:p>
            <a:r>
              <a:rPr lang="en-US" dirty="0"/>
              <a:t>Partnering with influencers</a:t>
            </a:r>
          </a:p>
          <a:p>
            <a:r>
              <a:rPr lang="en-US" dirty="0"/>
              <a:t>Enthusiasts</a:t>
            </a:r>
          </a:p>
          <a:p>
            <a:r>
              <a:rPr lang="en-US" dirty="0"/>
              <a:t>Reviewers</a:t>
            </a:r>
          </a:p>
          <a:p>
            <a:r>
              <a:rPr lang="en-US" dirty="0"/>
              <a:t>Lifestyle bloggers</a:t>
            </a:r>
          </a:p>
          <a:p>
            <a:pPr marL="146050" indent="0">
              <a:buNone/>
            </a:pPr>
            <a:endParaRPr lang="en-US" dirty="0"/>
          </a:p>
        </p:txBody>
      </p:sp>
      <p:pic>
        <p:nvPicPr>
          <p:cNvPr id="6" name="Picture 5" descr="A person sitting on a car&#10;&#10;Description automatically generated">
            <a:extLst>
              <a:ext uri="{FF2B5EF4-FFF2-40B4-BE49-F238E27FC236}">
                <a16:creationId xmlns:a16="http://schemas.microsoft.com/office/drawing/2014/main" id="{5778894A-B692-35E1-3AAD-E86FC1EAEA61}"/>
              </a:ext>
            </a:extLst>
          </p:cNvPr>
          <p:cNvPicPr>
            <a:picLocks noChangeAspect="1"/>
          </p:cNvPicPr>
          <p:nvPr/>
        </p:nvPicPr>
        <p:blipFill>
          <a:blip r:embed="rId2"/>
          <a:stretch>
            <a:fillRect/>
          </a:stretch>
        </p:blipFill>
        <p:spPr>
          <a:xfrm>
            <a:off x="4642138" y="1597875"/>
            <a:ext cx="3926898" cy="2617932"/>
          </a:xfrm>
          <a:prstGeom prst="rect">
            <a:avLst/>
          </a:prstGeom>
        </p:spPr>
      </p:pic>
    </p:spTree>
    <p:extLst>
      <p:ext uri="{BB962C8B-B14F-4D97-AF65-F5344CB8AC3E}">
        <p14:creationId xmlns:p14="http://schemas.microsoft.com/office/powerpoint/2010/main" val="252225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2190-7A53-F412-CEC1-C7DAB6DA3252}"/>
              </a:ext>
            </a:extLst>
          </p:cNvPr>
          <p:cNvSpPr>
            <a:spLocks noGrp="1"/>
          </p:cNvSpPr>
          <p:nvPr>
            <p:ph type="title"/>
          </p:nvPr>
        </p:nvSpPr>
        <p:spPr/>
        <p:txBody>
          <a:bodyPr/>
          <a:lstStyle/>
          <a:p>
            <a:r>
              <a:rPr lang="en-US" sz="2800" dirty="0">
                <a:latin typeface="Nunito" pitchFamily="2" charset="0"/>
              </a:rPr>
              <a:t>Social Media Marketing</a:t>
            </a:r>
            <a:endParaRPr lang="en-US" dirty="0"/>
          </a:p>
        </p:txBody>
      </p:sp>
      <p:sp>
        <p:nvSpPr>
          <p:cNvPr id="3" name="Text Placeholder 2">
            <a:extLst>
              <a:ext uri="{FF2B5EF4-FFF2-40B4-BE49-F238E27FC236}">
                <a16:creationId xmlns:a16="http://schemas.microsoft.com/office/drawing/2014/main" id="{8C60600F-1317-EDD8-C69A-5F9E2EF971AC}"/>
              </a:ext>
            </a:extLst>
          </p:cNvPr>
          <p:cNvSpPr>
            <a:spLocks noGrp="1"/>
          </p:cNvSpPr>
          <p:nvPr>
            <p:ph type="body" idx="1"/>
          </p:nvPr>
        </p:nvSpPr>
        <p:spPr/>
        <p:txBody>
          <a:bodyPr/>
          <a:lstStyle/>
          <a:p>
            <a:pPr marL="146050" indent="0">
              <a:buNone/>
            </a:pPr>
            <a:r>
              <a:rPr lang="en-US" dirty="0"/>
              <a:t>Analytics:</a:t>
            </a:r>
          </a:p>
          <a:p>
            <a:pPr marL="146050" indent="0">
              <a:buNone/>
            </a:pPr>
            <a:endParaRPr lang="en-US" dirty="0"/>
          </a:p>
          <a:p>
            <a:r>
              <a:rPr lang="en-US" dirty="0"/>
              <a:t>Engagement rates</a:t>
            </a:r>
          </a:p>
          <a:p>
            <a:r>
              <a:rPr lang="en-US" dirty="0"/>
              <a:t>Reach</a:t>
            </a:r>
          </a:p>
          <a:p>
            <a:r>
              <a:rPr lang="en-US" dirty="0"/>
              <a:t>Conversions</a:t>
            </a:r>
          </a:p>
          <a:p>
            <a:pPr marL="146050" indent="0">
              <a:buNone/>
            </a:pPr>
            <a:endParaRPr lang="en-US" dirty="0"/>
          </a:p>
        </p:txBody>
      </p:sp>
      <p:pic>
        <p:nvPicPr>
          <p:cNvPr id="7" name="Picture 6" descr="A screenshot of a graph&#10;&#10;Description automatically generated">
            <a:extLst>
              <a:ext uri="{FF2B5EF4-FFF2-40B4-BE49-F238E27FC236}">
                <a16:creationId xmlns:a16="http://schemas.microsoft.com/office/drawing/2014/main" id="{609D27C4-11D4-C85C-5980-AC6E498FF9D4}"/>
              </a:ext>
            </a:extLst>
          </p:cNvPr>
          <p:cNvPicPr>
            <a:picLocks noChangeAspect="1"/>
          </p:cNvPicPr>
          <p:nvPr/>
        </p:nvPicPr>
        <p:blipFill>
          <a:blip r:embed="rId2"/>
          <a:stretch>
            <a:fillRect/>
          </a:stretch>
        </p:blipFill>
        <p:spPr>
          <a:xfrm>
            <a:off x="3959453" y="1990050"/>
            <a:ext cx="4374847" cy="2036729"/>
          </a:xfrm>
          <a:prstGeom prst="rect">
            <a:avLst/>
          </a:prstGeom>
        </p:spPr>
      </p:pic>
    </p:spTree>
    <p:extLst>
      <p:ext uri="{BB962C8B-B14F-4D97-AF65-F5344CB8AC3E}">
        <p14:creationId xmlns:p14="http://schemas.microsoft.com/office/powerpoint/2010/main" val="3301338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8"/>
          <p:cNvSpPr txBox="1"/>
          <p:nvPr/>
        </p:nvSpPr>
        <p:spPr>
          <a:xfrm>
            <a:off x="75575" y="2034175"/>
            <a:ext cx="6998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chemeClr val="lt1"/>
                </a:solidFill>
              </a:rPr>
              <a:t>Content Marketing</a:t>
            </a:r>
            <a:endParaRPr sz="3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Content Marketing</a:t>
            </a:r>
            <a:endParaRPr/>
          </a:p>
        </p:txBody>
      </p:sp>
      <p:sp>
        <p:nvSpPr>
          <p:cNvPr id="388" name="Google Shape;388;p2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rial"/>
              <a:buChar char="●"/>
            </a:pPr>
            <a:r>
              <a:rPr lang="en" sz="1800">
                <a:highlight>
                  <a:srgbClr val="FFFFFF"/>
                </a:highlight>
                <a:latin typeface="Arial"/>
                <a:ea typeface="Arial"/>
                <a:cs typeface="Arial"/>
                <a:sym typeface="Arial"/>
              </a:rPr>
              <a:t>92% of car buyers research online before they buy.</a:t>
            </a:r>
            <a:endParaRPr sz="1800">
              <a:highlight>
                <a:srgbClr val="FFFFFF"/>
              </a:highlight>
              <a:latin typeface="Arial"/>
              <a:ea typeface="Arial"/>
              <a:cs typeface="Arial"/>
              <a:sym typeface="Arial"/>
            </a:endParaRPr>
          </a:p>
          <a:p>
            <a:pPr marL="457200" lvl="0" indent="-342900" algn="l" rtl="0">
              <a:spcBef>
                <a:spcPts val="0"/>
              </a:spcBef>
              <a:spcAft>
                <a:spcPts val="0"/>
              </a:spcAft>
              <a:buSzPts val="1800"/>
              <a:buFont typeface="Arial"/>
              <a:buChar char="●"/>
            </a:pPr>
            <a:r>
              <a:rPr lang="en" sz="1800">
                <a:highlight>
                  <a:srgbClr val="FFFFFF"/>
                </a:highlight>
                <a:latin typeface="Arial"/>
                <a:ea typeface="Arial"/>
                <a:cs typeface="Arial"/>
                <a:sym typeface="Arial"/>
              </a:rPr>
              <a:t>A single consumer engages in more than 900 digital interactions in the entire car buying journey, from awareness to purchase</a:t>
            </a:r>
            <a:endParaRPr sz="1800">
              <a:highlight>
                <a:srgbClr val="FFFFFF"/>
              </a:highlight>
              <a:latin typeface="Arial"/>
              <a:ea typeface="Arial"/>
              <a:cs typeface="Arial"/>
              <a:sym typeface="Arial"/>
            </a:endParaRPr>
          </a:p>
          <a:p>
            <a:pPr marL="457200" lvl="0" indent="-342900" algn="l" rtl="0">
              <a:spcBef>
                <a:spcPts val="0"/>
              </a:spcBef>
              <a:spcAft>
                <a:spcPts val="0"/>
              </a:spcAft>
              <a:buSzPts val="1800"/>
              <a:buFont typeface="Arial"/>
              <a:buChar char="●"/>
            </a:pPr>
            <a:r>
              <a:rPr lang="en" sz="1800">
                <a:highlight>
                  <a:srgbClr val="FFFFFF"/>
                </a:highlight>
                <a:latin typeface="Arial"/>
                <a:ea typeface="Arial"/>
                <a:cs typeface="Arial"/>
                <a:sym typeface="Arial"/>
              </a:rPr>
              <a:t>More than half (56%) of car shoppers said they would be convinced to buy a car if they could watch a 360-degree video without having to test drive the vehicle.</a:t>
            </a:r>
            <a:endParaRPr sz="1800">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0"/>
          <p:cNvSpPr txBox="1">
            <a:spLocks noGrp="1"/>
          </p:cNvSpPr>
          <p:nvPr>
            <p:ph type="title"/>
          </p:nvPr>
        </p:nvSpPr>
        <p:spPr>
          <a:xfrm>
            <a:off x="1316475" y="746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highlight>
                  <a:srgbClr val="FFFFFF"/>
                </a:highlight>
              </a:rPr>
              <a:t>Content Marketing Strategies </a:t>
            </a:r>
            <a:endParaRPr sz="3000"/>
          </a:p>
        </p:txBody>
      </p:sp>
      <p:sp>
        <p:nvSpPr>
          <p:cNvPr id="394" name="Google Shape;394;p30"/>
          <p:cNvSpPr txBox="1">
            <a:spLocks noGrp="1"/>
          </p:cNvSpPr>
          <p:nvPr>
            <p:ph type="body" idx="1"/>
          </p:nvPr>
        </p:nvSpPr>
        <p:spPr>
          <a:xfrm>
            <a:off x="514425" y="1650577"/>
            <a:ext cx="7030500" cy="35745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Font typeface="Arial"/>
              <a:buChar char="●"/>
            </a:pPr>
            <a:r>
              <a:rPr lang="en" sz="2400">
                <a:highlight>
                  <a:srgbClr val="FFFFFF"/>
                </a:highlight>
                <a:latin typeface="Arial"/>
                <a:ea typeface="Arial"/>
                <a:cs typeface="Arial"/>
                <a:sym typeface="Arial"/>
              </a:rPr>
              <a:t>Visual storytelling</a:t>
            </a:r>
            <a:endParaRPr sz="2400">
              <a:highlight>
                <a:srgbClr val="FFFFFF"/>
              </a:highlight>
              <a:latin typeface="Arial"/>
              <a:ea typeface="Arial"/>
              <a:cs typeface="Arial"/>
              <a:sym typeface="Arial"/>
            </a:endParaRPr>
          </a:p>
          <a:p>
            <a:pPr marL="0" lvl="0" indent="0" algn="l" rtl="0">
              <a:spcBef>
                <a:spcPts val="1200"/>
              </a:spcBef>
              <a:spcAft>
                <a:spcPts val="1200"/>
              </a:spcAft>
              <a:buNone/>
            </a:pPr>
            <a:r>
              <a:rPr lang="en" sz="1800">
                <a:solidFill>
                  <a:srgbClr val="000000"/>
                </a:solidFill>
                <a:highlight>
                  <a:srgbClr val="FFFFFF"/>
                </a:highlight>
                <a:latin typeface="Arial"/>
                <a:ea typeface="Arial"/>
                <a:cs typeface="Arial"/>
                <a:sym typeface="Arial"/>
              </a:rPr>
              <a:t>Unlike traditional content marketing, where products are not the focus, it achieves success by giving leading roles to models.</a:t>
            </a:r>
            <a:endParaRPr sz="1800">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00" name="Google Shape;400;p3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1" name="Google Shape;401;p31"/>
          <p:cNvPicPr preferRelativeResize="0"/>
          <p:nvPr/>
        </p:nvPicPr>
        <p:blipFill>
          <a:blip r:embed="rId3">
            <a:alphaModFix/>
          </a:blip>
          <a:stretch>
            <a:fillRect/>
          </a:stretch>
        </p:blipFill>
        <p:spPr>
          <a:xfrm>
            <a:off x="87175" y="337096"/>
            <a:ext cx="9144003" cy="446931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2"/>
          <p:cNvSpPr txBox="1">
            <a:spLocks noGrp="1"/>
          </p:cNvSpPr>
          <p:nvPr>
            <p:ph type="body" idx="1"/>
          </p:nvPr>
        </p:nvSpPr>
        <p:spPr>
          <a:xfrm>
            <a:off x="1966350" y="1690350"/>
            <a:ext cx="7030500" cy="2541600"/>
          </a:xfrm>
          <a:prstGeom prst="rect">
            <a:avLst/>
          </a:prstGeom>
        </p:spPr>
        <p:txBody>
          <a:bodyPr spcFirstLastPara="1" wrap="square" lIns="91425" tIns="91425" rIns="91425" bIns="91425" anchor="t" anchorCtr="0">
            <a:normAutofit/>
          </a:bodyPr>
          <a:lstStyle/>
          <a:p>
            <a:pPr marL="457200" lvl="0" indent="-342900" algn="r" rtl="0">
              <a:spcBef>
                <a:spcPts val="0"/>
              </a:spcBef>
              <a:spcAft>
                <a:spcPts val="0"/>
              </a:spcAft>
              <a:buSzPts val="1800"/>
              <a:buFont typeface="Arial"/>
              <a:buChar char="●"/>
            </a:pPr>
            <a:r>
              <a:rPr lang="en" sz="1800" dirty="0">
                <a:solidFill>
                  <a:schemeClr val="bg2"/>
                </a:solidFill>
                <a:highlight>
                  <a:srgbClr val="FFFFFF"/>
                </a:highlight>
                <a:uFill>
                  <a:noFill/>
                </a:uFill>
                <a:latin typeface="Arial"/>
                <a:ea typeface="Arial"/>
                <a:cs typeface="Arial"/>
                <a:sym typeface="Arial"/>
              </a:rPr>
              <a:t>User Generated Content</a:t>
            </a:r>
            <a:endParaRPr sz="1800" dirty="0">
              <a:solidFill>
                <a:schemeClr val="bg2"/>
              </a:solidFill>
              <a:latin typeface="Arial"/>
              <a:ea typeface="Arial"/>
              <a:cs typeface="Arial"/>
              <a:sym typeface="Arial"/>
            </a:endParaRPr>
          </a:p>
        </p:txBody>
      </p:sp>
      <p:pic>
        <p:nvPicPr>
          <p:cNvPr id="407" name="Google Shape;407;p32"/>
          <p:cNvPicPr preferRelativeResize="0"/>
          <p:nvPr/>
        </p:nvPicPr>
        <p:blipFill>
          <a:blip r:embed="rId3">
            <a:alphaModFix/>
          </a:blip>
          <a:stretch>
            <a:fillRect/>
          </a:stretch>
        </p:blipFill>
        <p:spPr>
          <a:xfrm>
            <a:off x="164922" y="791315"/>
            <a:ext cx="5552200" cy="4155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13" name="Google Shape;413;p3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4" name="Google Shape;414;p33"/>
          <p:cNvPicPr preferRelativeResize="0"/>
          <p:nvPr/>
        </p:nvPicPr>
        <p:blipFill>
          <a:blip r:embed="rId3">
            <a:alphaModFix/>
          </a:blip>
          <a:stretch>
            <a:fillRect/>
          </a:stretch>
        </p:blipFill>
        <p:spPr>
          <a:xfrm>
            <a:off x="586904" y="172135"/>
            <a:ext cx="8025014"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4"/>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000" b="0"/>
              <a:t> Email Marketing</a:t>
            </a:r>
            <a:endParaRPr sz="3000" b="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3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58587A"/>
              </a:buClr>
              <a:buSzPts val="1800"/>
              <a:buFont typeface="Arial"/>
              <a:buChar char="●"/>
            </a:pPr>
            <a:r>
              <a:rPr lang="en" sz="1800">
                <a:solidFill>
                  <a:srgbClr val="58587A"/>
                </a:solidFill>
                <a:highlight>
                  <a:srgbClr val="FFFFFF"/>
                </a:highlight>
                <a:latin typeface="Arial"/>
                <a:ea typeface="Arial"/>
                <a:cs typeface="Arial"/>
                <a:sym typeface="Arial"/>
              </a:rPr>
              <a:t>75% of adults state that email is their preferred means of communication</a:t>
            </a:r>
            <a:endParaRPr sz="1800">
              <a:solidFill>
                <a:srgbClr val="58587A"/>
              </a:solidFill>
              <a:highlight>
                <a:srgbClr val="FFFFFF"/>
              </a:highlight>
              <a:latin typeface="Arial"/>
              <a:ea typeface="Arial"/>
              <a:cs typeface="Arial"/>
              <a:sym typeface="Arial"/>
            </a:endParaRPr>
          </a:p>
          <a:p>
            <a:pPr marL="457200" lvl="0" indent="-342900" algn="l" rtl="0">
              <a:lnSpc>
                <a:spcPct val="160000"/>
              </a:lnSpc>
              <a:spcBef>
                <a:spcPts val="0"/>
              </a:spcBef>
              <a:spcAft>
                <a:spcPts val="0"/>
              </a:spcAft>
              <a:buClr>
                <a:srgbClr val="58587A"/>
              </a:buClr>
              <a:buSzPts val="1800"/>
              <a:buFont typeface="Arial"/>
              <a:buChar char="●"/>
            </a:pPr>
            <a:r>
              <a:rPr lang="en" sz="1800">
                <a:solidFill>
                  <a:srgbClr val="58587A"/>
                </a:solidFill>
                <a:highlight>
                  <a:srgbClr val="FFFFFF"/>
                </a:highlight>
                <a:latin typeface="Arial"/>
                <a:ea typeface="Arial"/>
                <a:cs typeface="Arial"/>
                <a:sym typeface="Arial"/>
              </a:rPr>
              <a:t>For every dollar spent on email marketing, we can expect an average return of $38.</a:t>
            </a:r>
            <a:endParaRPr sz="1800">
              <a:solidFill>
                <a:srgbClr val="58587A"/>
              </a:solidFill>
              <a:highlight>
                <a:srgbClr val="FFFFFF"/>
              </a:highlight>
              <a:latin typeface="Arial"/>
              <a:ea typeface="Arial"/>
              <a:cs typeface="Arial"/>
              <a:sym typeface="Arial"/>
            </a:endParaRPr>
          </a:p>
          <a:p>
            <a:pPr marL="457200" lvl="0" indent="-342900" algn="l" rtl="0">
              <a:lnSpc>
                <a:spcPct val="160000"/>
              </a:lnSpc>
              <a:spcBef>
                <a:spcPts val="0"/>
              </a:spcBef>
              <a:spcAft>
                <a:spcPts val="0"/>
              </a:spcAft>
              <a:buClr>
                <a:srgbClr val="58587A"/>
              </a:buClr>
              <a:buSzPts val="1800"/>
              <a:buFont typeface="Arial"/>
              <a:buChar char="●"/>
            </a:pPr>
            <a:r>
              <a:rPr lang="en" sz="1800">
                <a:solidFill>
                  <a:srgbClr val="58587A"/>
                </a:solidFill>
                <a:highlight>
                  <a:srgbClr val="FFFFFF"/>
                </a:highlight>
                <a:latin typeface="Arial"/>
                <a:ea typeface="Arial"/>
                <a:cs typeface="Arial"/>
                <a:sym typeface="Arial"/>
              </a:rPr>
              <a:t>61% of consumers enjoy receiving weekly promotional emails</a:t>
            </a:r>
            <a:endParaRPr sz="1800">
              <a:solidFill>
                <a:srgbClr val="58587A"/>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Website Development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4" name="Google Shape;294;p15"/>
          <p:cNvSpPr txBox="1">
            <a:spLocks noGrp="1"/>
          </p:cNvSpPr>
          <p:nvPr>
            <p:ph type="body" idx="1"/>
          </p:nvPr>
        </p:nvSpPr>
        <p:spPr>
          <a:xfrm>
            <a:off x="-172425" y="1655975"/>
            <a:ext cx="5758800" cy="3338100"/>
          </a:xfrm>
          <a:prstGeom prst="rect">
            <a:avLst/>
          </a:prstGeom>
        </p:spPr>
        <p:txBody>
          <a:bodyPr spcFirstLastPara="1" wrap="square" lIns="91425" tIns="91425" rIns="91425" bIns="91425" anchor="t" anchorCtr="0">
            <a:normAutofit fontScale="92500" lnSpcReduction="10000"/>
          </a:bodyPr>
          <a:lstStyle/>
          <a:p>
            <a:pPr marL="457200" lvl="0" indent="-293211" algn="just" rtl="0">
              <a:spcBef>
                <a:spcPts val="120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Mobile-First Design:</a:t>
            </a:r>
            <a:endParaRPr sz="1100" b="1">
              <a:solidFill>
                <a:srgbClr val="000000"/>
              </a:solidFill>
              <a:latin typeface="Arial"/>
              <a:ea typeface="Arial"/>
              <a:cs typeface="Arial"/>
              <a:sym typeface="Arial"/>
            </a:endParaRPr>
          </a:p>
          <a:p>
            <a:pPr marL="457200" lvl="0" indent="-293211" algn="just" rtl="0">
              <a:spcBef>
                <a:spcPts val="0"/>
              </a:spcBef>
              <a:spcAft>
                <a:spcPts val="0"/>
              </a:spcAft>
              <a:buClr>
                <a:srgbClr val="000000"/>
              </a:buClr>
              <a:buSzPct val="100000"/>
              <a:buFont typeface="Arial"/>
              <a:buChar char="●"/>
            </a:pPr>
            <a:endParaRPr sz="1100" b="1">
              <a:solidFill>
                <a:srgbClr val="000000"/>
              </a:solidFill>
              <a:latin typeface="Arial"/>
              <a:ea typeface="Arial"/>
              <a:cs typeface="Arial"/>
              <a:sym typeface="Arial"/>
            </a:endParaRPr>
          </a:p>
          <a:p>
            <a:pPr marL="914400" lvl="1" indent="-293211"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Responsive Design:</a:t>
            </a:r>
            <a:r>
              <a:rPr lang="en">
                <a:solidFill>
                  <a:srgbClr val="000000"/>
                </a:solidFill>
                <a:latin typeface="Arial"/>
                <a:ea typeface="Arial"/>
                <a:cs typeface="Arial"/>
                <a:sym typeface="Arial"/>
              </a:rPr>
              <a:t> Smartphones, Tablets, Desktops</a:t>
            </a:r>
            <a:endParaRPr>
              <a:solidFill>
                <a:srgbClr val="000000"/>
              </a:solidFill>
              <a:latin typeface="Arial"/>
              <a:ea typeface="Arial"/>
              <a:cs typeface="Arial"/>
              <a:sym typeface="Arial"/>
            </a:endParaRPr>
          </a:p>
          <a:p>
            <a:pPr marL="914400" lvl="1" indent="-293211"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Cross-Browser Compatibility:</a:t>
            </a:r>
            <a:r>
              <a:rPr lang="en">
                <a:solidFill>
                  <a:srgbClr val="000000"/>
                </a:solidFill>
                <a:latin typeface="Arial"/>
                <a:ea typeface="Arial"/>
                <a:cs typeface="Arial"/>
                <a:sym typeface="Arial"/>
              </a:rPr>
              <a:t> (Chrome, Firefox, Safari, Edge)</a:t>
            </a:r>
            <a:endParaRPr>
              <a:solidFill>
                <a:srgbClr val="000000"/>
              </a:solidFill>
              <a:latin typeface="Arial"/>
              <a:ea typeface="Arial"/>
              <a:cs typeface="Arial"/>
              <a:sym typeface="Arial"/>
            </a:endParaRPr>
          </a:p>
          <a:p>
            <a:pPr marL="914400" lvl="0" indent="0" algn="just" rtl="0">
              <a:spcBef>
                <a:spcPts val="1200"/>
              </a:spcBef>
              <a:spcAft>
                <a:spcPts val="0"/>
              </a:spcAft>
              <a:buNone/>
            </a:pPr>
            <a:endParaRPr>
              <a:solidFill>
                <a:srgbClr val="000000"/>
              </a:solidFill>
              <a:latin typeface="Arial"/>
              <a:ea typeface="Arial"/>
              <a:cs typeface="Arial"/>
              <a:sym typeface="Arial"/>
            </a:endParaRPr>
          </a:p>
          <a:p>
            <a:pPr marL="457200" lvl="0" indent="-293211" algn="just" rtl="0">
              <a:spcBef>
                <a:spcPts val="120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Performance Optimization:</a:t>
            </a:r>
            <a:endParaRPr sz="1100" b="1">
              <a:solidFill>
                <a:srgbClr val="000000"/>
              </a:solidFill>
              <a:latin typeface="Arial"/>
              <a:ea typeface="Arial"/>
              <a:cs typeface="Arial"/>
              <a:sym typeface="Arial"/>
            </a:endParaRPr>
          </a:p>
          <a:p>
            <a:pPr marL="457200" lvl="0" indent="-293211" algn="just" rtl="0">
              <a:spcBef>
                <a:spcPts val="0"/>
              </a:spcBef>
              <a:spcAft>
                <a:spcPts val="0"/>
              </a:spcAft>
              <a:buClr>
                <a:srgbClr val="000000"/>
              </a:buClr>
              <a:buSzPct val="100000"/>
              <a:buFont typeface="Arial"/>
              <a:buChar char="●"/>
            </a:pPr>
            <a:endParaRPr sz="1100" b="1">
              <a:solidFill>
                <a:srgbClr val="000000"/>
              </a:solidFill>
              <a:latin typeface="Arial"/>
              <a:ea typeface="Arial"/>
              <a:cs typeface="Arial"/>
              <a:sym typeface="Arial"/>
            </a:endParaRPr>
          </a:p>
          <a:p>
            <a:pPr marL="914400" lvl="1" indent="-293211"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Image Optimization:</a:t>
            </a:r>
            <a:r>
              <a:rPr lang="en">
                <a:solidFill>
                  <a:srgbClr val="000000"/>
                </a:solidFill>
                <a:latin typeface="Arial"/>
                <a:ea typeface="Arial"/>
                <a:cs typeface="Arial"/>
                <a:sym typeface="Arial"/>
              </a:rPr>
              <a:t> using </a:t>
            </a:r>
            <a:r>
              <a:rPr lang="en" b="1">
                <a:solidFill>
                  <a:srgbClr val="000000"/>
                </a:solidFill>
                <a:latin typeface="Arial"/>
                <a:ea typeface="Arial"/>
                <a:cs typeface="Arial"/>
                <a:sym typeface="Arial"/>
              </a:rPr>
              <a:t>WebP</a:t>
            </a:r>
            <a:r>
              <a:rPr lang="en">
                <a:solidFill>
                  <a:srgbClr val="000000"/>
                </a:solidFill>
                <a:latin typeface="Arial"/>
                <a:ea typeface="Arial"/>
                <a:cs typeface="Arial"/>
                <a:sym typeface="Arial"/>
              </a:rPr>
              <a:t> format to minimize file sizes without sacrificing visual quality, resulting in faster page load speeds.</a:t>
            </a:r>
            <a:endParaRPr>
              <a:solidFill>
                <a:srgbClr val="000000"/>
              </a:solidFill>
              <a:latin typeface="Arial"/>
              <a:ea typeface="Arial"/>
              <a:cs typeface="Arial"/>
              <a:sym typeface="Arial"/>
            </a:endParaRPr>
          </a:p>
          <a:p>
            <a:pPr marL="914400" lvl="1" indent="-293211" algn="just" rtl="0">
              <a:spcBef>
                <a:spcPts val="0"/>
              </a:spcBef>
              <a:spcAft>
                <a:spcPts val="0"/>
              </a:spcAft>
              <a:buClr>
                <a:srgbClr val="000000"/>
              </a:buClr>
              <a:buSzPct val="100000"/>
              <a:buFont typeface="Arial"/>
              <a:buChar char="○"/>
            </a:pPr>
            <a:endParaRPr>
              <a:solidFill>
                <a:srgbClr val="000000"/>
              </a:solidFill>
              <a:latin typeface="Arial"/>
              <a:ea typeface="Arial"/>
              <a:cs typeface="Arial"/>
              <a:sym typeface="Arial"/>
            </a:endParaRPr>
          </a:p>
          <a:p>
            <a:pPr marL="914400" lvl="1" indent="-293211"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Caching Mechanisms:</a:t>
            </a:r>
            <a:r>
              <a:rPr lang="en">
                <a:solidFill>
                  <a:srgbClr val="000000"/>
                </a:solidFill>
                <a:latin typeface="Arial"/>
                <a:ea typeface="Arial"/>
                <a:cs typeface="Arial"/>
                <a:sym typeface="Arial"/>
              </a:rPr>
              <a:t> Implementation of browser caching and server-side caching will significantly reduce page load times, improving user experience and SEO.</a:t>
            </a:r>
            <a:endParaRPr>
              <a:solidFill>
                <a:srgbClr val="000000"/>
              </a:solidFill>
              <a:latin typeface="Arial"/>
              <a:ea typeface="Arial"/>
              <a:cs typeface="Arial"/>
              <a:sym typeface="Arial"/>
            </a:endParaRPr>
          </a:p>
          <a:p>
            <a:pPr marL="914400" lvl="1" indent="-293211" algn="just" rtl="0">
              <a:spcBef>
                <a:spcPts val="0"/>
              </a:spcBef>
              <a:spcAft>
                <a:spcPts val="0"/>
              </a:spcAft>
              <a:buClr>
                <a:srgbClr val="000000"/>
              </a:buClr>
              <a:buSzPct val="100000"/>
              <a:buFont typeface="Arial"/>
              <a:buChar char="○"/>
            </a:pPr>
            <a:endParaRPr>
              <a:solidFill>
                <a:srgbClr val="000000"/>
              </a:solidFill>
              <a:latin typeface="Arial"/>
              <a:ea typeface="Arial"/>
              <a:cs typeface="Arial"/>
              <a:sym typeface="Arial"/>
            </a:endParaRPr>
          </a:p>
          <a:p>
            <a:pPr marL="914400" lvl="1" indent="-293211"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Code Optimization:</a:t>
            </a:r>
            <a:r>
              <a:rPr lang="en">
                <a:solidFill>
                  <a:srgbClr val="000000"/>
                </a:solidFill>
                <a:latin typeface="Arial"/>
                <a:ea typeface="Arial"/>
                <a:cs typeface="Arial"/>
                <a:sym typeface="Arial"/>
              </a:rPr>
              <a:t> Minification of HTML, CSS, and JavaScript files will be performed to streamline code and further enhance rendering speed.</a:t>
            </a:r>
            <a:endParaRPr>
              <a:solidFill>
                <a:srgbClr val="000000"/>
              </a:solidFill>
              <a:latin typeface="Arial"/>
              <a:ea typeface="Arial"/>
              <a:cs typeface="Arial"/>
              <a:sym typeface="Arial"/>
            </a:endParaRPr>
          </a:p>
          <a:p>
            <a:pPr marL="0" lvl="0" indent="0" algn="l" rtl="0">
              <a:spcBef>
                <a:spcPts val="1200"/>
              </a:spcBef>
              <a:spcAft>
                <a:spcPts val="1200"/>
              </a:spcAft>
              <a:buNone/>
            </a:pPr>
            <a:endParaRPr/>
          </a:p>
        </p:txBody>
      </p:sp>
      <p:pic>
        <p:nvPicPr>
          <p:cNvPr id="295" name="Google Shape;295;p15"/>
          <p:cNvPicPr preferRelativeResize="0"/>
          <p:nvPr/>
        </p:nvPicPr>
        <p:blipFill>
          <a:blip r:embed="rId3">
            <a:alphaModFix/>
          </a:blip>
          <a:stretch>
            <a:fillRect/>
          </a:stretch>
        </p:blipFill>
        <p:spPr>
          <a:xfrm>
            <a:off x="6026250" y="701425"/>
            <a:ext cx="2705100" cy="1685925"/>
          </a:xfrm>
          <a:prstGeom prst="rect">
            <a:avLst/>
          </a:prstGeom>
          <a:noFill/>
          <a:ln>
            <a:noFill/>
          </a:ln>
        </p:spPr>
      </p:pic>
      <p:pic>
        <p:nvPicPr>
          <p:cNvPr id="296" name="Google Shape;296;p15"/>
          <p:cNvPicPr preferRelativeResize="0"/>
          <p:nvPr/>
        </p:nvPicPr>
        <p:blipFill>
          <a:blip r:embed="rId4">
            <a:alphaModFix/>
          </a:blip>
          <a:stretch>
            <a:fillRect/>
          </a:stretch>
        </p:blipFill>
        <p:spPr>
          <a:xfrm>
            <a:off x="5521225" y="3193304"/>
            <a:ext cx="3483875" cy="1800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6"/>
          <p:cNvSpPr txBox="1">
            <a:spLocks noGrp="1"/>
          </p:cNvSpPr>
          <p:nvPr>
            <p:ph type="title"/>
          </p:nvPr>
        </p:nvSpPr>
        <p:spPr>
          <a:xfrm>
            <a:off x="1303800" y="8252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latin typeface="Arial"/>
                <a:ea typeface="Arial"/>
                <a:cs typeface="Arial"/>
                <a:sym typeface="Arial"/>
              </a:rPr>
              <a:t>Google analytics</a:t>
            </a:r>
            <a:endParaRPr sz="1800">
              <a:latin typeface="Arial"/>
              <a:ea typeface="Arial"/>
              <a:cs typeface="Arial"/>
              <a:sym typeface="Arial"/>
            </a:endParaRPr>
          </a:p>
        </p:txBody>
      </p:sp>
      <p:pic>
        <p:nvPicPr>
          <p:cNvPr id="431" name="Google Shape;431;p36"/>
          <p:cNvPicPr preferRelativeResize="0"/>
          <p:nvPr/>
        </p:nvPicPr>
        <p:blipFill>
          <a:blip r:embed="rId3">
            <a:alphaModFix/>
          </a:blip>
          <a:stretch>
            <a:fillRect/>
          </a:stretch>
        </p:blipFill>
        <p:spPr>
          <a:xfrm>
            <a:off x="3358026" y="1214700"/>
            <a:ext cx="5785973" cy="4469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7"/>
          <p:cNvSpPr txBox="1">
            <a:spLocks noGrp="1"/>
          </p:cNvSpPr>
          <p:nvPr>
            <p:ph type="title"/>
          </p:nvPr>
        </p:nvSpPr>
        <p:spPr>
          <a:xfrm>
            <a:off x="1303800" y="772925"/>
            <a:ext cx="7030500" cy="999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rgbClr val="3C4858"/>
                </a:solidFill>
                <a:highlight>
                  <a:srgbClr val="FFFFFF"/>
                </a:highlight>
                <a:latin typeface="Arial"/>
                <a:ea typeface="Arial"/>
                <a:cs typeface="Arial"/>
                <a:sym typeface="Arial"/>
              </a:rPr>
              <a:t>Optimize for Mobile</a:t>
            </a:r>
            <a:endParaRPr sz="1800">
              <a:latin typeface="Nunito"/>
              <a:ea typeface="Nunito"/>
              <a:cs typeface="Nunito"/>
              <a:sym typeface="Nunito"/>
            </a:endParaRPr>
          </a:p>
          <a:p>
            <a:pPr marL="0" lvl="0" indent="0" algn="l" rtl="0">
              <a:spcBef>
                <a:spcPts val="1200"/>
              </a:spcBef>
              <a:spcAft>
                <a:spcPts val="0"/>
              </a:spcAft>
              <a:buNone/>
            </a:pPr>
            <a:endParaRPr sz="1800">
              <a:solidFill>
                <a:srgbClr val="3C4858"/>
              </a:solidFill>
              <a:highlight>
                <a:srgbClr val="FFFFFF"/>
              </a:highlight>
              <a:latin typeface="Arial"/>
              <a:ea typeface="Arial"/>
              <a:cs typeface="Arial"/>
              <a:sym typeface="Arial"/>
            </a:endParaRPr>
          </a:p>
        </p:txBody>
      </p:sp>
      <p:sp>
        <p:nvSpPr>
          <p:cNvPr id="437" name="Google Shape;437;p3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Arial"/>
              <a:buChar char="●"/>
            </a:pPr>
            <a:r>
              <a:rPr lang="en" sz="1800" dirty="0">
                <a:solidFill>
                  <a:schemeClr val="bg2"/>
                </a:solidFill>
                <a:highlight>
                  <a:srgbClr val="FFFFFF"/>
                </a:highlight>
                <a:uFill>
                  <a:noFill/>
                </a:uFill>
                <a:latin typeface="Arial"/>
                <a:ea typeface="Arial"/>
                <a:cs typeface="Arial"/>
                <a:sym typeface="Arial"/>
              </a:rPr>
              <a:t>65% of all emails</a:t>
            </a:r>
            <a:r>
              <a:rPr lang="en" sz="1800" dirty="0">
                <a:solidFill>
                  <a:schemeClr val="bg2"/>
                </a:solidFill>
                <a:highlight>
                  <a:srgbClr val="FFFFFF"/>
                </a:highlight>
                <a:latin typeface="Arial"/>
                <a:ea typeface="Arial"/>
                <a:cs typeface="Arial"/>
                <a:sym typeface="Arial"/>
              </a:rPr>
              <a:t> </a:t>
            </a:r>
            <a:r>
              <a:rPr lang="en" sz="1800" dirty="0">
                <a:highlight>
                  <a:srgbClr val="FFFFFF"/>
                </a:highlight>
                <a:latin typeface="Arial"/>
                <a:ea typeface="Arial"/>
                <a:cs typeface="Arial"/>
                <a:sym typeface="Arial"/>
              </a:rPr>
              <a:t>are currently opened via a mobile device</a:t>
            </a:r>
            <a:endParaRPr sz="1800" dirty="0">
              <a:highlight>
                <a:srgbClr val="FFFFFF"/>
              </a:highlight>
              <a:latin typeface="Arial"/>
              <a:ea typeface="Arial"/>
              <a:cs typeface="Arial"/>
              <a:sym typeface="Arial"/>
            </a:endParaRPr>
          </a:p>
          <a:p>
            <a:pPr marL="457200" lvl="0" indent="-342900" algn="l" rtl="0">
              <a:spcBef>
                <a:spcPts val="0"/>
              </a:spcBef>
              <a:spcAft>
                <a:spcPts val="0"/>
              </a:spcAft>
              <a:buSzPts val="1800"/>
              <a:buFont typeface="Arial"/>
              <a:buChar char="●"/>
            </a:pPr>
            <a:r>
              <a:rPr lang="en" sz="1800" dirty="0">
                <a:highlight>
                  <a:srgbClr val="FFFFFF"/>
                </a:highlight>
                <a:latin typeface="Arial"/>
                <a:ea typeface="Arial"/>
                <a:cs typeface="Arial"/>
                <a:sym typeface="Arial"/>
              </a:rPr>
              <a:t>89% of marketers lose leads because their emails are poorly designed for mobile</a:t>
            </a:r>
            <a:endParaRPr sz="1800" dirty="0">
              <a:highlight>
                <a:srgbClr val="FFFFFF"/>
              </a:highlight>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303800" y="8078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b="0" dirty="0">
                <a:solidFill>
                  <a:schemeClr val="bg2"/>
                </a:solidFill>
                <a:highlight>
                  <a:srgbClr val="FFFFFF"/>
                </a:highlight>
                <a:latin typeface="Arial"/>
                <a:ea typeface="Arial"/>
                <a:cs typeface="Arial"/>
                <a:sym typeface="Arial"/>
              </a:rPr>
              <a:t>A subscriber welcome email from Volkswagen</a:t>
            </a:r>
            <a:endParaRPr sz="1800" dirty="0">
              <a:solidFill>
                <a:schemeClr val="bg2"/>
              </a:solidFill>
              <a:latin typeface="Arial"/>
              <a:ea typeface="Arial"/>
              <a:cs typeface="Arial"/>
              <a:sym typeface="Arial"/>
            </a:endParaRPr>
          </a:p>
        </p:txBody>
      </p:sp>
      <p:sp>
        <p:nvSpPr>
          <p:cNvPr id="443" name="Google Shape;443;p38"/>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4" name="Google Shape;444;p38"/>
          <p:cNvPicPr preferRelativeResize="0"/>
          <p:nvPr/>
        </p:nvPicPr>
        <p:blipFill>
          <a:blip r:embed="rId3">
            <a:alphaModFix/>
          </a:blip>
          <a:stretch>
            <a:fillRect/>
          </a:stretch>
        </p:blipFill>
        <p:spPr>
          <a:xfrm>
            <a:off x="825248" y="1302950"/>
            <a:ext cx="6496450" cy="39158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9"/>
          <p:cNvSpPr txBox="1">
            <a:spLocks noGrp="1"/>
          </p:cNvSpPr>
          <p:nvPr>
            <p:ph type="title"/>
          </p:nvPr>
        </p:nvSpPr>
        <p:spPr>
          <a:xfrm>
            <a:off x="1425825" y="77292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latin typeface="Arial"/>
                <a:ea typeface="Arial"/>
                <a:cs typeface="Arial"/>
                <a:sym typeface="Arial"/>
              </a:rPr>
              <a:t>Key Takeaways</a:t>
            </a:r>
            <a:endParaRPr sz="1800">
              <a:latin typeface="Arial"/>
              <a:ea typeface="Arial"/>
              <a:cs typeface="Arial"/>
              <a:sym typeface="Arial"/>
            </a:endParaRPr>
          </a:p>
        </p:txBody>
      </p:sp>
      <p:sp>
        <p:nvSpPr>
          <p:cNvPr id="450" name="Google Shape;450;p3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58587A"/>
              </a:buClr>
              <a:buSzPts val="1800"/>
              <a:buFont typeface="Arial"/>
              <a:buChar char="●"/>
            </a:pPr>
            <a:r>
              <a:rPr lang="en" sz="1800">
                <a:solidFill>
                  <a:srgbClr val="58587A"/>
                </a:solidFill>
                <a:highlight>
                  <a:srgbClr val="FFFFFF"/>
                </a:highlight>
                <a:latin typeface="Arial"/>
                <a:ea typeface="Arial"/>
                <a:cs typeface="Arial"/>
                <a:sym typeface="Arial"/>
              </a:rPr>
              <a:t>Email marketing is one of the most powerful tools</a:t>
            </a:r>
            <a:endParaRPr sz="1800">
              <a:solidFill>
                <a:srgbClr val="58587A"/>
              </a:solidFill>
              <a:highlight>
                <a:srgbClr val="FFFFFF"/>
              </a:highlight>
              <a:latin typeface="Arial"/>
              <a:ea typeface="Arial"/>
              <a:cs typeface="Arial"/>
              <a:sym typeface="Arial"/>
            </a:endParaRPr>
          </a:p>
          <a:p>
            <a:pPr marL="457200" lvl="0" indent="-342900" algn="l" rtl="0">
              <a:spcBef>
                <a:spcPts val="0"/>
              </a:spcBef>
              <a:spcAft>
                <a:spcPts val="0"/>
              </a:spcAft>
              <a:buClr>
                <a:srgbClr val="58587A"/>
              </a:buClr>
              <a:buSzPts val="1800"/>
              <a:buFont typeface="Arial"/>
              <a:buChar char="●"/>
            </a:pPr>
            <a:r>
              <a:rPr lang="en" sz="1800">
                <a:solidFill>
                  <a:srgbClr val="58587A"/>
                </a:solidFill>
                <a:highlight>
                  <a:srgbClr val="FFFFFF"/>
                </a:highlight>
                <a:latin typeface="Arial"/>
                <a:ea typeface="Arial"/>
                <a:cs typeface="Arial"/>
                <a:sym typeface="Arial"/>
              </a:rPr>
              <a:t>Understanding  audience and data to build email list are important for email marketing success.</a:t>
            </a:r>
            <a:endParaRPr sz="1800">
              <a:solidFill>
                <a:srgbClr val="58587A"/>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6"/>
          <p:cNvSpPr txBox="1">
            <a:spLocks noGrp="1"/>
          </p:cNvSpPr>
          <p:nvPr>
            <p:ph type="title"/>
          </p:nvPr>
        </p:nvSpPr>
        <p:spPr>
          <a:xfrm>
            <a:off x="1296025" y="53045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Website Development </a:t>
            </a:r>
            <a:endParaRPr/>
          </a:p>
          <a:p>
            <a:pPr marL="0" lvl="0" indent="0" algn="l" rtl="0">
              <a:spcBef>
                <a:spcPts val="0"/>
              </a:spcBef>
              <a:spcAft>
                <a:spcPts val="0"/>
              </a:spcAft>
              <a:buNone/>
            </a:pPr>
            <a:endParaRPr/>
          </a:p>
        </p:txBody>
      </p:sp>
      <p:sp>
        <p:nvSpPr>
          <p:cNvPr id="302" name="Google Shape;302;p16"/>
          <p:cNvSpPr txBox="1">
            <a:spLocks noGrp="1"/>
          </p:cNvSpPr>
          <p:nvPr>
            <p:ph type="body" idx="1"/>
          </p:nvPr>
        </p:nvSpPr>
        <p:spPr>
          <a:xfrm>
            <a:off x="285975" y="1157650"/>
            <a:ext cx="5657700" cy="3620400"/>
          </a:xfrm>
          <a:prstGeom prst="rect">
            <a:avLst/>
          </a:prstGeom>
        </p:spPr>
        <p:txBody>
          <a:bodyPr spcFirstLastPara="1" wrap="square" lIns="91425" tIns="91425" rIns="91425" bIns="91425" anchor="t" anchorCtr="0">
            <a:normAutofit fontScale="92500" lnSpcReduction="20000"/>
          </a:bodyPr>
          <a:lstStyle/>
          <a:p>
            <a:pPr marL="457200" lvl="0" indent="-287972" algn="just" rtl="0">
              <a:spcBef>
                <a:spcPts val="120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Strategic Call-to-Actions (CTAs):</a:t>
            </a:r>
            <a:endParaRPr sz="1100" b="1">
              <a:solidFill>
                <a:srgbClr val="000000"/>
              </a:solidFill>
              <a:latin typeface="Arial"/>
              <a:ea typeface="Arial"/>
              <a:cs typeface="Arial"/>
              <a:sym typeface="Arial"/>
            </a:endParaRPr>
          </a:p>
          <a:p>
            <a:pPr marL="914400" lvl="1" indent="-287972"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Placement &amp; Prominence:</a:t>
            </a:r>
            <a:r>
              <a:rPr lang="en">
                <a:solidFill>
                  <a:srgbClr val="000000"/>
                </a:solidFill>
                <a:latin typeface="Arial"/>
                <a:ea typeface="Arial"/>
                <a:cs typeface="Arial"/>
                <a:sym typeface="Arial"/>
              </a:rPr>
              <a:t> ("Shop Now," "Learn More," "Get a Free Quote").</a:t>
            </a:r>
            <a:endParaRPr>
              <a:solidFill>
                <a:srgbClr val="000000"/>
              </a:solidFill>
              <a:latin typeface="Arial"/>
              <a:ea typeface="Arial"/>
              <a:cs typeface="Arial"/>
              <a:sym typeface="Arial"/>
            </a:endParaRPr>
          </a:p>
          <a:p>
            <a:pPr marL="914400" lvl="1" indent="-287972" algn="just" rtl="0">
              <a:spcBef>
                <a:spcPts val="0"/>
              </a:spcBef>
              <a:spcAft>
                <a:spcPts val="0"/>
              </a:spcAft>
              <a:buClr>
                <a:srgbClr val="000000"/>
              </a:buClr>
              <a:buSzPct val="100000"/>
              <a:buFont typeface="Arial"/>
              <a:buChar char="○"/>
            </a:pPr>
            <a:endParaRPr>
              <a:solidFill>
                <a:srgbClr val="000000"/>
              </a:solidFill>
              <a:latin typeface="Arial"/>
              <a:ea typeface="Arial"/>
              <a:cs typeface="Arial"/>
              <a:sym typeface="Arial"/>
            </a:endParaRPr>
          </a:p>
          <a:p>
            <a:pPr marL="914400" lvl="1" indent="-287972"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Visual Hierarchy:</a:t>
            </a:r>
            <a:r>
              <a:rPr lang="en">
                <a:solidFill>
                  <a:srgbClr val="000000"/>
                </a:solidFill>
                <a:latin typeface="Arial"/>
                <a:ea typeface="Arial"/>
                <a:cs typeface="Arial"/>
                <a:sym typeface="Arial"/>
              </a:rPr>
              <a:t> CTAs will be visually emphasized using contrasting colors, compelling microcopy, and button design best practices to stand out from surrounding content.</a:t>
            </a:r>
            <a:endParaRPr>
              <a:solidFill>
                <a:srgbClr val="000000"/>
              </a:solidFill>
              <a:latin typeface="Arial"/>
              <a:ea typeface="Arial"/>
              <a:cs typeface="Arial"/>
              <a:sym typeface="Arial"/>
            </a:endParaRPr>
          </a:p>
          <a:p>
            <a:pPr marL="457200" lvl="0" indent="-298767" algn="just" rtl="0">
              <a:spcBef>
                <a:spcPts val="0"/>
              </a:spcBef>
              <a:spcAft>
                <a:spcPts val="0"/>
              </a:spcAft>
              <a:buClr>
                <a:srgbClr val="000000"/>
              </a:buClr>
              <a:buSzPct val="100000"/>
              <a:buFont typeface="Arial"/>
              <a:buChar char="●"/>
            </a:pPr>
            <a:endParaRPr>
              <a:solidFill>
                <a:srgbClr val="000000"/>
              </a:solidFill>
              <a:latin typeface="Arial"/>
              <a:ea typeface="Arial"/>
              <a:cs typeface="Arial"/>
              <a:sym typeface="Arial"/>
            </a:endParaRPr>
          </a:p>
          <a:p>
            <a:pPr marL="457200" lvl="0" indent="-287972" algn="just" rtl="0">
              <a:spcBef>
                <a:spcPts val="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Analytics Integration:</a:t>
            </a:r>
            <a:endParaRPr sz="1100" b="1">
              <a:solidFill>
                <a:srgbClr val="000000"/>
              </a:solidFill>
              <a:latin typeface="Arial"/>
              <a:ea typeface="Arial"/>
              <a:cs typeface="Arial"/>
              <a:sym typeface="Arial"/>
            </a:endParaRPr>
          </a:p>
          <a:p>
            <a:pPr marL="914400" lvl="1" indent="-287972"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Google Analytics 4:</a:t>
            </a:r>
            <a:r>
              <a:rPr lang="en">
                <a:solidFill>
                  <a:srgbClr val="000000"/>
                </a:solidFill>
                <a:latin typeface="Arial"/>
                <a:ea typeface="Arial"/>
                <a:cs typeface="Arial"/>
                <a:sym typeface="Arial"/>
              </a:rPr>
              <a:t> Tracking of website traffic, user behavior, conversion rates, and other critical metrics for data-driven decision-making.</a:t>
            </a:r>
            <a:endParaRPr>
              <a:solidFill>
                <a:srgbClr val="000000"/>
              </a:solidFill>
              <a:latin typeface="Arial"/>
              <a:ea typeface="Arial"/>
              <a:cs typeface="Arial"/>
              <a:sym typeface="Arial"/>
            </a:endParaRPr>
          </a:p>
          <a:p>
            <a:pPr marL="914400" lvl="1" indent="-287972"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Event Tracking:</a:t>
            </a:r>
            <a:r>
              <a:rPr lang="en">
                <a:solidFill>
                  <a:srgbClr val="000000"/>
                </a:solidFill>
                <a:latin typeface="Arial"/>
                <a:ea typeface="Arial"/>
                <a:cs typeface="Arial"/>
                <a:sym typeface="Arial"/>
              </a:rPr>
              <a:t> Specific user interactions (button clicks, form submissions, video plays) will be tracked to gain granular insights into user engagement and website performance.</a:t>
            </a:r>
            <a:endParaRPr>
              <a:solidFill>
                <a:srgbClr val="000000"/>
              </a:solidFill>
              <a:latin typeface="Arial"/>
              <a:ea typeface="Arial"/>
              <a:cs typeface="Arial"/>
              <a:sym typeface="Arial"/>
            </a:endParaRPr>
          </a:p>
          <a:p>
            <a:pPr marL="457200" lvl="0" indent="-287972" algn="just" rtl="0">
              <a:spcBef>
                <a:spcPts val="0"/>
              </a:spcBef>
              <a:spcAft>
                <a:spcPts val="0"/>
              </a:spcAft>
              <a:buClr>
                <a:srgbClr val="000000"/>
              </a:buClr>
              <a:buSzPct val="100000"/>
              <a:buFont typeface="Arial"/>
              <a:buChar char="●"/>
            </a:pPr>
            <a:r>
              <a:rPr lang="en" sz="1100" b="1">
                <a:solidFill>
                  <a:srgbClr val="000000"/>
                </a:solidFill>
                <a:latin typeface="Arial"/>
                <a:ea typeface="Arial"/>
                <a:cs typeface="Arial"/>
                <a:sym typeface="Arial"/>
              </a:rPr>
              <a:t>Security and Trust:</a:t>
            </a:r>
            <a:endParaRPr sz="1100" b="1">
              <a:solidFill>
                <a:srgbClr val="000000"/>
              </a:solidFill>
              <a:latin typeface="Arial"/>
              <a:ea typeface="Arial"/>
              <a:cs typeface="Arial"/>
              <a:sym typeface="Arial"/>
            </a:endParaRPr>
          </a:p>
          <a:p>
            <a:pPr marL="914400" lvl="1" indent="-287972"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HTTPS Implementation:</a:t>
            </a:r>
            <a:r>
              <a:rPr lang="en">
                <a:solidFill>
                  <a:srgbClr val="000000"/>
                </a:solidFill>
                <a:latin typeface="Arial"/>
                <a:ea typeface="Arial"/>
                <a:cs typeface="Arial"/>
                <a:sym typeface="Arial"/>
              </a:rPr>
              <a:t> Encrypt communication between the website and users' browsers, protecting sensitive information.</a:t>
            </a:r>
            <a:endParaRPr>
              <a:solidFill>
                <a:srgbClr val="000000"/>
              </a:solidFill>
              <a:latin typeface="Arial"/>
              <a:ea typeface="Arial"/>
              <a:cs typeface="Arial"/>
              <a:sym typeface="Arial"/>
            </a:endParaRPr>
          </a:p>
          <a:p>
            <a:pPr marL="914400" lvl="1" indent="-287972"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Trust Badges:</a:t>
            </a:r>
            <a:r>
              <a:rPr lang="en">
                <a:solidFill>
                  <a:srgbClr val="000000"/>
                </a:solidFill>
                <a:latin typeface="Arial"/>
                <a:ea typeface="Arial"/>
                <a:cs typeface="Arial"/>
                <a:sym typeface="Arial"/>
              </a:rPr>
              <a:t> Display of prominent trust badges from reputable organizations like Norton Secured or McAfee Secure to instill confidence in website visitors and reinforce trust.</a:t>
            </a:r>
            <a:endParaRPr>
              <a:solidFill>
                <a:srgbClr val="000000"/>
              </a:solidFill>
              <a:latin typeface="Arial"/>
              <a:ea typeface="Arial"/>
              <a:cs typeface="Arial"/>
              <a:sym typeface="Arial"/>
            </a:endParaRPr>
          </a:p>
          <a:p>
            <a:pPr marL="914400" lvl="1" indent="-287972" algn="just" rtl="0">
              <a:spcBef>
                <a:spcPts val="0"/>
              </a:spcBef>
              <a:spcAft>
                <a:spcPts val="0"/>
              </a:spcAft>
              <a:buClr>
                <a:srgbClr val="000000"/>
              </a:buClr>
              <a:buSzPct val="100000"/>
              <a:buFont typeface="Arial"/>
              <a:buChar char="○"/>
            </a:pPr>
            <a:r>
              <a:rPr lang="en" b="1">
                <a:solidFill>
                  <a:srgbClr val="000000"/>
                </a:solidFill>
                <a:latin typeface="Arial"/>
                <a:ea typeface="Arial"/>
                <a:cs typeface="Arial"/>
                <a:sym typeface="Arial"/>
              </a:rPr>
              <a:t>Secure Checkout Process (E-commerce):</a:t>
            </a:r>
            <a:r>
              <a:rPr lang="en">
                <a:solidFill>
                  <a:srgbClr val="000000"/>
                </a:solidFill>
                <a:latin typeface="Arial"/>
                <a:ea typeface="Arial"/>
                <a:cs typeface="Arial"/>
                <a:sym typeface="Arial"/>
              </a:rPr>
              <a:t> For e-commerce functionality, we'll implement a robust and PCI-compliant checkout process with industry-standard encryption to safeguard customer data.</a:t>
            </a:r>
            <a:endParaRPr>
              <a:solidFill>
                <a:srgbClr val="000000"/>
              </a:solidFill>
              <a:latin typeface="Arial"/>
              <a:ea typeface="Arial"/>
              <a:cs typeface="Arial"/>
              <a:sym typeface="Arial"/>
            </a:endParaRPr>
          </a:p>
          <a:p>
            <a:pPr marL="0" lvl="0" indent="0" algn="l" rtl="0">
              <a:spcBef>
                <a:spcPts val="1200"/>
              </a:spcBef>
              <a:spcAft>
                <a:spcPts val="1200"/>
              </a:spcAft>
              <a:buNone/>
            </a:pPr>
            <a:endParaRPr/>
          </a:p>
        </p:txBody>
      </p:sp>
      <p:pic>
        <p:nvPicPr>
          <p:cNvPr id="303" name="Google Shape;303;p16"/>
          <p:cNvPicPr preferRelativeResize="0"/>
          <p:nvPr/>
        </p:nvPicPr>
        <p:blipFill>
          <a:blip r:embed="rId3">
            <a:alphaModFix/>
          </a:blip>
          <a:stretch>
            <a:fillRect/>
          </a:stretch>
        </p:blipFill>
        <p:spPr>
          <a:xfrm>
            <a:off x="6057200" y="359525"/>
            <a:ext cx="2828925" cy="1619250"/>
          </a:xfrm>
          <a:prstGeom prst="rect">
            <a:avLst/>
          </a:prstGeom>
          <a:noFill/>
          <a:ln>
            <a:noFill/>
          </a:ln>
        </p:spPr>
      </p:pic>
      <p:pic>
        <p:nvPicPr>
          <p:cNvPr id="304" name="Google Shape;304;p16"/>
          <p:cNvPicPr preferRelativeResize="0"/>
          <p:nvPr/>
        </p:nvPicPr>
        <p:blipFill>
          <a:blip r:embed="rId4">
            <a:alphaModFix/>
          </a:blip>
          <a:stretch>
            <a:fillRect/>
          </a:stretch>
        </p:blipFill>
        <p:spPr>
          <a:xfrm>
            <a:off x="6119363" y="2340950"/>
            <a:ext cx="2533650" cy="1809750"/>
          </a:xfrm>
          <a:prstGeom prst="rect">
            <a:avLst/>
          </a:prstGeom>
          <a:noFill/>
          <a:ln>
            <a:noFill/>
          </a:ln>
        </p:spPr>
      </p:pic>
      <p:pic>
        <p:nvPicPr>
          <p:cNvPr id="305" name="Google Shape;305;p16"/>
          <p:cNvPicPr preferRelativeResize="0"/>
          <p:nvPr/>
        </p:nvPicPr>
        <p:blipFill>
          <a:blip r:embed="rId5">
            <a:alphaModFix/>
          </a:blip>
          <a:stretch>
            <a:fillRect/>
          </a:stretch>
        </p:blipFill>
        <p:spPr>
          <a:xfrm>
            <a:off x="3559344" y="4187419"/>
            <a:ext cx="1319975" cy="878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7"/>
          <p:cNvSpPr txBox="1"/>
          <p:nvPr/>
        </p:nvSpPr>
        <p:spPr>
          <a:xfrm>
            <a:off x="2418900" y="2140800"/>
            <a:ext cx="43062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lt1"/>
                </a:solidFill>
              </a:rPr>
              <a:t>Search Engine Optimization (SEO)</a:t>
            </a:r>
            <a:endParaRPr sz="2200" b="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In-Depth Keyword Research</a:t>
            </a:r>
            <a:endParaRPr dirty="0"/>
          </a:p>
        </p:txBody>
      </p:sp>
      <p:sp>
        <p:nvSpPr>
          <p:cNvPr id="316" name="Google Shape;316;p18"/>
          <p:cNvSpPr txBox="1">
            <a:spLocks noGrp="1"/>
          </p:cNvSpPr>
          <p:nvPr>
            <p:ph type="body" idx="1"/>
          </p:nvPr>
        </p:nvSpPr>
        <p:spPr>
          <a:xfrm>
            <a:off x="3752750" y="1422850"/>
            <a:ext cx="45117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Identify high-volume, low-competition keywords</a:t>
            </a:r>
            <a:endParaRPr/>
          </a:p>
          <a:p>
            <a:pPr marL="457200" lvl="0" indent="-311150" algn="l" rtl="0">
              <a:spcBef>
                <a:spcPts val="0"/>
              </a:spcBef>
              <a:spcAft>
                <a:spcPts val="0"/>
              </a:spcAft>
              <a:buSzPts val="1300"/>
              <a:buChar char="●"/>
            </a:pPr>
            <a:r>
              <a:rPr lang="en"/>
              <a:t>Utilize tools like Ahrefs and SEMrush</a:t>
            </a:r>
            <a:endParaRPr/>
          </a:p>
          <a:p>
            <a:pPr marL="457200" lvl="0" indent="-311150" algn="l" rtl="0">
              <a:spcBef>
                <a:spcPts val="0"/>
              </a:spcBef>
              <a:spcAft>
                <a:spcPts val="0"/>
              </a:spcAft>
              <a:buSzPts val="1300"/>
              <a:buChar char="●"/>
            </a:pPr>
            <a:r>
              <a:rPr lang="en"/>
              <a:t>Focus on relevant terms your target audience uses</a:t>
            </a:r>
            <a:endParaRPr/>
          </a:p>
          <a:p>
            <a:pPr marL="457200" lvl="0" indent="-311150" algn="l" rtl="0">
              <a:spcBef>
                <a:spcPts val="0"/>
              </a:spcBef>
              <a:spcAft>
                <a:spcPts val="0"/>
              </a:spcAft>
              <a:buSzPts val="1300"/>
              <a:buChar char="●"/>
            </a:pPr>
            <a:r>
              <a:rPr lang="en"/>
              <a:t>Target long-tail keywords for specific intent</a:t>
            </a:r>
            <a:endParaRPr/>
          </a:p>
          <a:p>
            <a:pPr marL="0" lvl="0" indent="0" algn="l" rtl="0">
              <a:spcBef>
                <a:spcPts val="1200"/>
              </a:spcBef>
              <a:spcAft>
                <a:spcPts val="1200"/>
              </a:spcAft>
              <a:buNone/>
            </a:pPr>
            <a:endParaRPr/>
          </a:p>
        </p:txBody>
      </p:sp>
      <p:pic>
        <p:nvPicPr>
          <p:cNvPr id="317" name="Google Shape;317;p18"/>
          <p:cNvPicPr preferRelativeResize="0"/>
          <p:nvPr/>
        </p:nvPicPr>
        <p:blipFill>
          <a:blip r:embed="rId3">
            <a:alphaModFix/>
          </a:blip>
          <a:stretch>
            <a:fillRect/>
          </a:stretch>
        </p:blipFill>
        <p:spPr>
          <a:xfrm>
            <a:off x="556400" y="2706999"/>
            <a:ext cx="4237451" cy="2046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On-Page Optimization</a:t>
            </a:r>
            <a:endParaRPr dirty="0"/>
          </a:p>
        </p:txBody>
      </p:sp>
      <p:sp>
        <p:nvSpPr>
          <p:cNvPr id="323" name="Google Shape;323;p19"/>
          <p:cNvSpPr txBox="1">
            <a:spLocks noGrp="1"/>
          </p:cNvSpPr>
          <p:nvPr>
            <p:ph type="body" idx="1"/>
          </p:nvPr>
        </p:nvSpPr>
        <p:spPr>
          <a:xfrm>
            <a:off x="45125" y="1453950"/>
            <a:ext cx="4601100" cy="1514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Optimize title tags and meta descriptions</a:t>
            </a:r>
            <a:endParaRPr/>
          </a:p>
          <a:p>
            <a:pPr marL="457200" lvl="0" indent="-311150" algn="l" rtl="0">
              <a:spcBef>
                <a:spcPts val="0"/>
              </a:spcBef>
              <a:spcAft>
                <a:spcPts val="0"/>
              </a:spcAft>
              <a:buSzPts val="1300"/>
              <a:buChar char="●"/>
            </a:pPr>
            <a:r>
              <a:rPr lang="en"/>
              <a:t>Structure content with header tags (H1-H6)</a:t>
            </a:r>
            <a:endParaRPr/>
          </a:p>
          <a:p>
            <a:pPr marL="457200" lvl="0" indent="-311150" algn="l" rtl="0">
              <a:spcBef>
                <a:spcPts val="0"/>
              </a:spcBef>
              <a:spcAft>
                <a:spcPts val="0"/>
              </a:spcAft>
              <a:buSzPts val="1300"/>
              <a:buChar char="●"/>
            </a:pPr>
            <a:r>
              <a:rPr lang="en"/>
              <a:t>Integrate keywords naturally throughout content</a:t>
            </a:r>
            <a:endParaRPr/>
          </a:p>
          <a:p>
            <a:pPr marL="457200" lvl="0" indent="-311150" algn="l" rtl="0">
              <a:spcBef>
                <a:spcPts val="0"/>
              </a:spcBef>
              <a:spcAft>
                <a:spcPts val="0"/>
              </a:spcAft>
              <a:buSzPts val="1300"/>
              <a:buChar char="●"/>
            </a:pPr>
            <a:r>
              <a:rPr lang="en"/>
              <a:t>Optimize image alt text for search visibility</a:t>
            </a:r>
            <a:endParaRPr/>
          </a:p>
        </p:txBody>
      </p:sp>
      <p:pic>
        <p:nvPicPr>
          <p:cNvPr id="324" name="Google Shape;324;p19"/>
          <p:cNvPicPr preferRelativeResize="0"/>
          <p:nvPr/>
        </p:nvPicPr>
        <p:blipFill>
          <a:blip r:embed="rId3">
            <a:alphaModFix/>
          </a:blip>
          <a:stretch>
            <a:fillRect/>
          </a:stretch>
        </p:blipFill>
        <p:spPr>
          <a:xfrm>
            <a:off x="3674620" y="2608850"/>
            <a:ext cx="4659676" cy="206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Technical SEO</a:t>
            </a:r>
            <a:endParaRPr dirty="0"/>
          </a:p>
        </p:txBody>
      </p:sp>
      <p:sp>
        <p:nvSpPr>
          <p:cNvPr id="330" name="Google Shape;330;p20"/>
          <p:cNvSpPr txBox="1">
            <a:spLocks noGrp="1"/>
          </p:cNvSpPr>
          <p:nvPr>
            <p:ph type="body" idx="1"/>
          </p:nvPr>
        </p:nvSpPr>
        <p:spPr>
          <a:xfrm>
            <a:off x="4862300" y="1531650"/>
            <a:ext cx="4041600" cy="1242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Implement a clean URL structure</a:t>
            </a:r>
            <a:endParaRPr/>
          </a:p>
          <a:p>
            <a:pPr marL="457200" lvl="0" indent="-311150" algn="l" rtl="0">
              <a:spcBef>
                <a:spcPts val="0"/>
              </a:spcBef>
              <a:spcAft>
                <a:spcPts val="0"/>
              </a:spcAft>
              <a:buSzPts val="1300"/>
              <a:buChar char="●"/>
            </a:pPr>
            <a:r>
              <a:rPr lang="en"/>
              <a:t>Submit an XML sitemap to search engines</a:t>
            </a:r>
            <a:endParaRPr/>
          </a:p>
          <a:p>
            <a:pPr marL="457200" lvl="0" indent="-311150" algn="l" rtl="0">
              <a:spcBef>
                <a:spcPts val="0"/>
              </a:spcBef>
              <a:spcAft>
                <a:spcPts val="0"/>
              </a:spcAft>
              <a:buSzPts val="1300"/>
              <a:buChar char="●"/>
            </a:pPr>
            <a:r>
              <a:rPr lang="en"/>
              <a:t>Optimize robots.txt for efficient crawling</a:t>
            </a:r>
            <a:endParaRPr/>
          </a:p>
          <a:p>
            <a:pPr marL="457200" lvl="0" indent="-311150" algn="l" rtl="0">
              <a:spcBef>
                <a:spcPts val="0"/>
              </a:spcBef>
              <a:spcAft>
                <a:spcPts val="0"/>
              </a:spcAft>
              <a:buSzPts val="1300"/>
              <a:buChar char="●"/>
            </a:pPr>
            <a:r>
              <a:rPr lang="en"/>
              <a:t>Ensure mobile-first indexing compatibility</a:t>
            </a:r>
            <a:endParaRPr/>
          </a:p>
        </p:txBody>
      </p:sp>
      <p:pic>
        <p:nvPicPr>
          <p:cNvPr id="331" name="Google Shape;331;p20"/>
          <p:cNvPicPr preferRelativeResize="0"/>
          <p:nvPr/>
        </p:nvPicPr>
        <p:blipFill>
          <a:blip r:embed="rId3">
            <a:alphaModFix/>
          </a:blip>
          <a:stretch>
            <a:fillRect/>
          </a:stretch>
        </p:blipFill>
        <p:spPr>
          <a:xfrm>
            <a:off x="237850" y="2371850"/>
            <a:ext cx="4557500" cy="227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Content Optimization</a:t>
            </a:r>
            <a:endParaRPr dirty="0"/>
          </a:p>
        </p:txBody>
      </p:sp>
      <p:sp>
        <p:nvSpPr>
          <p:cNvPr id="337" name="Google Shape;337;p21"/>
          <p:cNvSpPr txBox="1">
            <a:spLocks noGrp="1"/>
          </p:cNvSpPr>
          <p:nvPr>
            <p:ph type="body" idx="1"/>
          </p:nvPr>
        </p:nvSpPr>
        <p:spPr>
          <a:xfrm>
            <a:off x="153900" y="1461700"/>
            <a:ext cx="5362500" cy="1537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Publish original, high-quality, and valuable content</a:t>
            </a:r>
            <a:endParaRPr/>
          </a:p>
          <a:p>
            <a:pPr marL="457200" lvl="0" indent="-311150" algn="l" rtl="0">
              <a:spcBef>
                <a:spcPts val="0"/>
              </a:spcBef>
              <a:spcAft>
                <a:spcPts val="0"/>
              </a:spcAft>
              <a:buSzPts val="1300"/>
              <a:buChar char="●"/>
            </a:pPr>
            <a:r>
              <a:rPr lang="en"/>
              <a:t>Maintain an active blog with informative articles</a:t>
            </a:r>
            <a:endParaRPr/>
          </a:p>
          <a:p>
            <a:pPr marL="457200" lvl="0" indent="-311150" algn="l" rtl="0">
              <a:spcBef>
                <a:spcPts val="0"/>
              </a:spcBef>
              <a:spcAft>
                <a:spcPts val="0"/>
              </a:spcAft>
              <a:buSzPts val="1300"/>
              <a:buChar char="●"/>
            </a:pPr>
            <a:r>
              <a:rPr lang="en"/>
              <a:t>Incorporate keywords naturally for search visibility</a:t>
            </a:r>
            <a:endParaRPr/>
          </a:p>
          <a:p>
            <a:pPr marL="457200" lvl="0" indent="-311150" algn="l" rtl="0">
              <a:spcBef>
                <a:spcPts val="0"/>
              </a:spcBef>
              <a:spcAft>
                <a:spcPts val="0"/>
              </a:spcAft>
              <a:buSzPts val="1300"/>
              <a:buChar char="●"/>
            </a:pPr>
            <a:r>
              <a:rPr lang="en"/>
              <a:t>Create engaging content that resonates with your audience</a:t>
            </a:r>
            <a:endParaRPr/>
          </a:p>
        </p:txBody>
      </p:sp>
      <p:pic>
        <p:nvPicPr>
          <p:cNvPr id="338" name="Google Shape;338;p21"/>
          <p:cNvPicPr preferRelativeResize="0"/>
          <p:nvPr/>
        </p:nvPicPr>
        <p:blipFill>
          <a:blip r:embed="rId3">
            <a:alphaModFix/>
          </a:blip>
          <a:stretch>
            <a:fillRect/>
          </a:stretch>
        </p:blipFill>
        <p:spPr>
          <a:xfrm>
            <a:off x="4487850" y="2571748"/>
            <a:ext cx="4455002" cy="2398051"/>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1491</Words>
  <Application>Microsoft Office PowerPoint</Application>
  <PresentationFormat>On-screen Show (16:9)</PresentationFormat>
  <Paragraphs>154</Paragraphs>
  <Slides>34</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Maven Pro</vt:lpstr>
      <vt:lpstr>Candara</vt:lpstr>
      <vt:lpstr>Nunito</vt:lpstr>
      <vt:lpstr>Arial</vt:lpstr>
      <vt:lpstr>Times New Roman</vt:lpstr>
      <vt:lpstr>Momentum</vt:lpstr>
      <vt:lpstr>HBY Auto</vt:lpstr>
      <vt:lpstr>Website Development   </vt:lpstr>
      <vt:lpstr>Website Development    </vt:lpstr>
      <vt:lpstr>Website Development  </vt:lpstr>
      <vt:lpstr>PowerPoint Presentation</vt:lpstr>
      <vt:lpstr>In-Depth Keyword Research</vt:lpstr>
      <vt:lpstr>On-Page Optimization</vt:lpstr>
      <vt:lpstr>Technical SEO</vt:lpstr>
      <vt:lpstr>Content Optimization</vt:lpstr>
      <vt:lpstr>Link Building</vt:lpstr>
      <vt:lpstr> Paid Advertisements </vt:lpstr>
      <vt:lpstr>  PPC Advertising</vt:lpstr>
      <vt:lpstr>Paid ads on search </vt:lpstr>
      <vt:lpstr>Tracking and Analytics</vt:lpstr>
      <vt:lpstr>Benefits of PPC Advertising  </vt:lpstr>
      <vt:lpstr> Social Media Marketing </vt:lpstr>
      <vt:lpstr>Social Media Marketing</vt:lpstr>
      <vt:lpstr>Social Media Marketing</vt:lpstr>
      <vt:lpstr>Social Media Marketing</vt:lpstr>
      <vt:lpstr>Social Media Marketing</vt:lpstr>
      <vt:lpstr>Social Media Marketing</vt:lpstr>
      <vt:lpstr>PowerPoint Presentation</vt:lpstr>
      <vt:lpstr>Content Marketing</vt:lpstr>
      <vt:lpstr>Content Marketing Strategies </vt:lpstr>
      <vt:lpstr>PowerPoint Presentation</vt:lpstr>
      <vt:lpstr>PowerPoint Presentation</vt:lpstr>
      <vt:lpstr>PowerPoint Presentation</vt:lpstr>
      <vt:lpstr> Email Marketing</vt:lpstr>
      <vt:lpstr>PowerPoint Presentation</vt:lpstr>
      <vt:lpstr>Google analytics</vt:lpstr>
      <vt:lpstr>Optimize for Mobile </vt:lpstr>
      <vt:lpstr>A subscriber welcome email from Volkswagen</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HBY Auto</dc:title>
  <dc:creator>Burak Çaka</dc:creator>
  <cp:lastModifiedBy>Yusuf Ş</cp:lastModifiedBy>
  <cp:revision>4</cp:revision>
  <dcterms:modified xsi:type="dcterms:W3CDTF">2024-05-29T10:15:45Z</dcterms:modified>
</cp:coreProperties>
</file>